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6" d="100"/>
          <a:sy n="106" d="100"/>
        </p:scale>
        <p:origin x="-161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Rectangle 1"/>
          <p:cNvSpPr/>
          <p:nvPr/>
        </p:nvSpPr>
        <p:spPr>
          <a:xfrm>
            <a:off x="0" y="0"/>
            <a:ext cx="6858000" cy="9144000"/>
          </a:xfrm>
          <a:prstGeom prst="rect">
            <a:avLst/>
          </a:prstGeom>
          <a:solidFill>
            <a:srgbClr val="FFFFFF"/>
          </a:solidFill>
          <a:ln>
            <a:noFill/>
          </a:ln>
        </p:spPr>
      </p:sp>
      <p:sp>
        <p:nvSpPr>
          <p:cNvPr id="40" name="PlaceHolder 2"/>
          <p:cNvSpPr>
            <a:spLocks noGrp="1"/>
          </p:cNvSpPr>
          <p:nvPr>
            <p:ph type="hdr"/>
          </p:nvPr>
        </p:nvSpPr>
        <p:spPr>
          <a:xfrm>
            <a:off x="-360" y="0"/>
            <a:ext cx="2971800" cy="459720"/>
          </a:xfrm>
          <a:prstGeom prst="rect">
            <a:avLst/>
          </a:prstGeom>
        </p:spPr>
        <p:txBody>
          <a:bodyPr lIns="90000" tIns="46800" rIns="90000" bIns="46800"/>
          <a:lstStyle/>
          <a:p>
            <a:endParaRPr lang="es-ES" sz="2400" strike="noStrike" spc="-1">
              <a:solidFill>
                <a:srgbClr val="000000"/>
              </a:solidFill>
              <a:uFill>
                <a:solidFill>
                  <a:srgbClr val="FFFFFF"/>
                </a:solidFill>
              </a:uFill>
              <a:latin typeface="Times New Roman"/>
            </a:endParaRPr>
          </a:p>
        </p:txBody>
      </p:sp>
      <p:sp>
        <p:nvSpPr>
          <p:cNvPr id="41" name="PlaceHolder 3"/>
          <p:cNvSpPr>
            <a:spLocks noGrp="1"/>
          </p:cNvSpPr>
          <p:nvPr>
            <p:ph type="dt"/>
          </p:nvPr>
        </p:nvSpPr>
        <p:spPr>
          <a:xfrm>
            <a:off x="3885840" y="0"/>
            <a:ext cx="2971800" cy="459720"/>
          </a:xfrm>
          <a:prstGeom prst="rect">
            <a:avLst/>
          </a:prstGeom>
        </p:spPr>
        <p:txBody>
          <a:bodyPr lIns="90000" tIns="46800" rIns="90000" bIns="46800"/>
          <a:lstStyle/>
          <a:p>
            <a:endParaRPr lang="es-ES" sz="2400" strike="noStrike" spc="-1">
              <a:solidFill>
                <a:srgbClr val="000000"/>
              </a:solidFill>
              <a:uFill>
                <a:solidFill>
                  <a:srgbClr val="FFFFFF"/>
                </a:solidFill>
              </a:uFill>
              <a:latin typeface="Times New Roman"/>
            </a:endParaRPr>
          </a:p>
        </p:txBody>
      </p:sp>
      <p:sp>
        <p:nvSpPr>
          <p:cNvPr id="42" name="PlaceHolder 4"/>
          <p:cNvSpPr>
            <a:spLocks noGrp="1"/>
          </p:cNvSpPr>
          <p:nvPr>
            <p:ph type="body"/>
          </p:nvPr>
        </p:nvSpPr>
        <p:spPr>
          <a:xfrm>
            <a:off x="914400" y="4343400"/>
            <a:ext cx="5029200" cy="411516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Click to edit the notes format</a:t>
            </a:r>
          </a:p>
        </p:txBody>
      </p:sp>
      <p:sp>
        <p:nvSpPr>
          <p:cNvPr id="43" name="PlaceHolder 5"/>
          <p:cNvSpPr>
            <a:spLocks noGrp="1"/>
          </p:cNvSpPr>
          <p:nvPr>
            <p:ph type="ftr"/>
          </p:nvPr>
        </p:nvSpPr>
        <p:spPr>
          <a:xfrm>
            <a:off x="-360" y="8684280"/>
            <a:ext cx="2971800" cy="459720"/>
          </a:xfrm>
          <a:prstGeom prst="rect">
            <a:avLst/>
          </a:prstGeom>
        </p:spPr>
        <p:txBody>
          <a:bodyPr lIns="90000" tIns="46800" rIns="90000" bIns="46800" anchor="b"/>
          <a:lstStyle/>
          <a:p>
            <a:endParaRPr lang="es-ES" sz="2400" strike="noStrike" spc="-1">
              <a:solidFill>
                <a:srgbClr val="000000"/>
              </a:solidFill>
              <a:uFill>
                <a:solidFill>
                  <a:srgbClr val="FFFFFF"/>
                </a:solidFill>
              </a:uFill>
              <a:latin typeface="Times New Roman"/>
            </a:endParaRPr>
          </a:p>
        </p:txBody>
      </p:sp>
      <p:sp>
        <p:nvSpPr>
          <p:cNvPr id="44" name="PlaceHolder 6"/>
          <p:cNvSpPr>
            <a:spLocks noGrp="1"/>
          </p:cNvSpPr>
          <p:nvPr>
            <p:ph type="sldNum"/>
          </p:nvPr>
        </p:nvSpPr>
        <p:spPr>
          <a:xfrm>
            <a:off x="3885840" y="8686440"/>
            <a:ext cx="2971800" cy="457560"/>
          </a:xfrm>
          <a:prstGeom prst="rect">
            <a:avLst/>
          </a:prstGeom>
        </p:spPr>
        <p:txBody>
          <a:bodyPr lIns="90000" tIns="46800" rIns="90000" bIns="46800" anchor="b"/>
          <a:lstStyle/>
          <a:p>
            <a:pPr algn="r"/>
            <a:fld id="{9D7F6262-B8F8-41F4-9E63-DA90C2B0CB7E}" type="slidenum">
              <a:rPr lang="ca-ES" sz="1200" strike="noStrike" spc="-1">
                <a:solidFill>
                  <a:srgbClr val="000000"/>
                </a:solidFill>
                <a:uFill>
                  <a:solidFill>
                    <a:srgbClr val="FFFFFF"/>
                  </a:solidFill>
                </a:uFill>
                <a:latin typeface="Times New Roman"/>
              </a:rPr>
              <a:t>‹Nr.›</a:t>
            </a:fld>
            <a:endParaRPr lang="es-ES" sz="240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35379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3886200" y="868680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7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4"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6"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McGarigal 1995: describen el software Fragstats, que se ha convertido en un referente en el cálculo de métricas de fragmentación.</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Jaeger 2000: describe nuevas métricas de fragmentación del hábitat</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Urban 2000: usan teoría de grafos para analizar la conectividad del paisaje, de forma que los nodos representan parches de paisaje, y las conexiones, el coste de traslado de un nodo a otro. Aplican el resultado a la conservación de fauna.</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Cushman 2008: nos hablan de las características que deben tener las métricas de fragmentación del paisaje.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8"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0"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Munda 1994: trata sobre la incertidumbre y los problemas de medida de factores en el análisis multicriterio aplicado a la gestión ambiental.</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Qureshi 1999: trata sobre la importancia de la evaluación en los modelos multicriterio.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Van Elegem 2002: aplican evaluación multi-criterio para seleccionar lugares para el establecimiento de parques urbanos, describiendo perfectamente el proceso.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Krishna 2010: aplican esta metodología para evaluar el riesgo de incendio en bosques, incluyendo la lógica difusa para mejorar los resultados.</a:t>
            </a:r>
          </a:p>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2"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4"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Guisan 2000: es la referencia clásica para cualquiera que empiece a trabajar con modelos de distribución. Explican los fundamentos, el concepto de nicho y otras cuestiones básicas.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Soberón 2005: nos explica como interpretar los modelos de distribución, y en qué medida están relacionados los conceptos de nicho y distribución en este ámbito.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Elith 2006: hacen una comparativa de calidad de distintos métodos a lo largo de distintas áreas geográficas y especies. Buen artículo para seleccionar un método de trabajo.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Araujo 2006: nos hablan del ensamblado de modelos, y como este mejora la robustez de las predicciones de distribución.</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Souza 2009: describen el paquete OpenModeller, una herramienta que aglutina distintos algoritmos</a:t>
            </a:r>
          </a:p>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08"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Graham 2006: Usan y comparan varios métodos para mapear la riqueza de especies, concluyendo que distintos métodos ofrecen distintos resultados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Potts 2006: Usan modelos de regresión para evaluar la relación entre la abundancia de una planta y las características ambientales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Mellin 2007: Usan GLM para predecir la riqueza y abundancia de juveniles de peces en un arrecife.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0"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2"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Ermentrout 1992: Analizan varios autómatas celulares aplicados a la biología, y sugieren mejoras en el realismo de las simulaciones.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Baltzer 1998: estudian las aplicaciones que se han dado a los autómatas celulares en la dinámica de la vegetación, y muestran como funcionan mejor para unas especies que para otras.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Arii 2006: aplican autómatas celulares a la simulación de invasión por especies exóticas, teniendo en cuenta la habilidad competitiva.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78"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4"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6"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Bousquet 2004: Es una revisión del desarrollo y uso de sistemas multi agente para la gestión de ecosistemas.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Grimm 2005: hablan a nivel teórico de como el modelado de abajo a arriba puede ofrecer una visión alternativa de como funcionan los sistemas, y de como sistemas complejos pueden simularse a partir de mecanismos sencillos.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Bennet 2006: aplican sistemas multi agente para simular el comportamiento migratorio de ciervos en el norte de Yellowstone.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18"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0"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Qiu 2008: Describen un modelo basado en SIG para simular la dispersión de semillas que tiene en cuenta reglas de dispersión, competitividad, colonización y destrucción de hábitat.</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Anand 2010: describen un método para calcular la distancia de dispersión en hábitats tropicales, parametrizado a partir de datos obtenidos en parcelas de estudio.</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2"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4"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Bjonrnstad 2001: afrontan el estudio de las fluctuaciones en las poblaciones de animales desde la perspectiva del análisis de las series temporales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Cowpertwait 2009: es un libro sobre análisis de series temporales con 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28"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Ulanowicz 2004: define las redes y profundiza en la teoría desde una perspectiva ecológica. Es un artículo bastante duro, pero es un buen principio si solo nos centramos en los conceptos que trata.</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Proulx 2005: revisan distintas aplicaciones del uso de redes a la evolución, tanto a nivel genético como a nivel poblacional. </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May 2006: estudia patrones de red, analizando su resistencia a las perturbaciones, y proponiendo nuevas áreas de aplicación de la teoría de redes.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Urban 2009: Relacionado con uno que ya vimos en fragmentación de hábitat, aplica la teoría de redes al estudio de conectividad de unidades de paisaje.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0"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2"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0"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Felicísimo 2004: Es un buen libro para conocer como se hacen y para qué sirven los modelos de elevaciones. Está un poco anticuado, porque la disponibilidad de modelos actualmente es tal que prácticamente no tenemos que preocuparnos de esto. Pero hace pocos años, apenas había modelos de este tipo.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Fisher 2004: Cuenta como se procesan los modelos de elevaciones para obtener características morfométricas. Es un poco más complejo que el anterior, pero introduce conceptos muy interesantes que relacionan morfometría con lógica difusa.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4"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338"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2"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4"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Ninyerola 2000: Estos autores desarrollan una metodología para generar mapas climáticos basada en la regresión múltiple y la interpolación espacial de los residuales. Nosotros hemos adoptado esta técnica con algunas modificaciones para generar los mapas climáticos que usamos en nuestro trabajo.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Hijmans 2005: Han preparado un conjunto de datos climáticos mundiales a una resolución de 1 kilómetro que están entre los más utilizados para hacer trabajos de modelado y biogeografía.</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Daly 2006: Nos hablan de metodologías para evaluar modelos climáticos, concluyendo que es necesaria la implicación de expertos en clima.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6"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88"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Hengl 2007: Nos habla del regression-kriging, una técnica para interpolar espacialmente variables a partir de datos puntuales, usando covariables para mejorar la predicción.</a:t>
            </a:r>
          </a:p>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0" name="PlaceHolder 2"/>
          <p:cNvSpPr>
            <a:spLocks noGrp="1"/>
          </p:cNvSpPr>
          <p:nvPr>
            <p:ph type="body"/>
          </p:nvPr>
        </p:nvSpPr>
        <p:spPr>
          <a:xfrm>
            <a:off x="914400" y="4343400"/>
            <a:ext cx="5029200" cy="4209120"/>
          </a:xfrm>
          <a:prstGeom prst="rect">
            <a:avLst/>
          </a:prstGeom>
        </p:spPr>
        <p:txBody>
          <a:bodyPr lIns="90000" tIns="46800" rIns="90000" bIns="46800"/>
          <a:lstStyle/>
          <a:p>
            <a:endParaRPr lang="es-ES" sz="120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ustomShape 1"/>
          <p:cNvSpPr/>
          <p:nvPr/>
        </p:nvSpPr>
        <p:spPr>
          <a:xfrm>
            <a:off x="3885840" y="868644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
        <p:nvSpPr>
          <p:cNvPr id="292" name="PlaceHolder 2"/>
          <p:cNvSpPr>
            <a:spLocks noGrp="1"/>
          </p:cNvSpPr>
          <p:nvPr>
            <p:ph type="body"/>
          </p:nvPr>
        </p:nvSpPr>
        <p:spPr>
          <a:xfrm>
            <a:off x="914400" y="4343400"/>
            <a:ext cx="5029200" cy="4209120"/>
          </a:xfrm>
          <a:prstGeom prst="rect">
            <a:avLst/>
          </a:prstGeom>
        </p:spPr>
        <p:txBody>
          <a:bodyPr lIns="90000" tIns="46800" rIns="90000" bIns="46800"/>
          <a:lstStyle/>
          <a:p>
            <a:r>
              <a:rPr lang="es-ES" sz="1200" strike="noStrike" spc="-1">
                <a:solidFill>
                  <a:srgbClr val="000000"/>
                </a:solidFill>
                <a:uFill>
                  <a:solidFill>
                    <a:srgbClr val="FFFFFF"/>
                  </a:solidFill>
                </a:uFill>
                <a:latin typeface="Times New Roman"/>
              </a:rPr>
              <a:t>Husdal 2001: no es un artículo científico, sino una entrada de un blog que nombra los distintos autores que han introducido avances en el cálculo de rutas de mínimo coste. Además presenta una bibliografía básica sobre el asunto.</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Adriansen 2003: Aplican rutas de mínimo coste para estudiar escenarios alternativos que mejoren la conectividad en un hábitat virtual.</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Wang 2009: Aplican rutas de mínimo coste para localizar líneas de dispersón de salamandras, y comparan el resultado geográfico con las características genéticas de las poblaciones.</a:t>
            </a:r>
          </a:p>
          <a:p>
            <a:endParaRPr lang="es-ES" sz="1200" strike="noStrike" spc="-1">
              <a:solidFill>
                <a:srgbClr val="000000"/>
              </a:solidFill>
              <a:uFill>
                <a:solidFill>
                  <a:srgbClr val="FFFFFF"/>
                </a:solidFill>
              </a:uFill>
              <a:latin typeface="Times New Roman"/>
            </a:endParaRPr>
          </a:p>
          <a:p>
            <a:r>
              <a:rPr lang="es-ES" sz="1200" strike="noStrike" spc="-1">
                <a:solidFill>
                  <a:srgbClr val="000000"/>
                </a:solidFill>
                <a:uFill>
                  <a:solidFill>
                    <a:srgbClr val="FFFFFF"/>
                  </a:solidFill>
                </a:uFill>
                <a:latin typeface="Times New Roman"/>
              </a:rPr>
              <a:t>Rayfield 2010: examinan como la calidad del hábitat y la configuración espacial influencian la conectividad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27" name="PlaceHolder 2"/>
          <p:cNvSpPr>
            <a:spLocks noGrp="1"/>
          </p:cNvSpPr>
          <p:nvPr>
            <p:ph type="body"/>
          </p:nvPr>
        </p:nvSpPr>
        <p:spPr>
          <a:xfrm>
            <a:off x="685800" y="1981080"/>
            <a:ext cx="77724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8" name="PlaceHolder 3"/>
          <p:cNvSpPr>
            <a:spLocks noGrp="1"/>
          </p:cNvSpPr>
          <p:nvPr>
            <p:ph type="body"/>
          </p:nvPr>
        </p:nvSpPr>
        <p:spPr>
          <a:xfrm>
            <a:off x="685800" y="4059000"/>
            <a:ext cx="77724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30" name="PlaceHolder 2"/>
          <p:cNvSpPr>
            <a:spLocks noGrp="1"/>
          </p:cNvSpPr>
          <p:nvPr>
            <p:ph type="body"/>
          </p:nvPr>
        </p:nvSpPr>
        <p:spPr>
          <a:xfrm>
            <a:off x="68580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31" name="PlaceHolder 3"/>
          <p:cNvSpPr>
            <a:spLocks noGrp="1"/>
          </p:cNvSpPr>
          <p:nvPr>
            <p:ph type="body"/>
          </p:nvPr>
        </p:nvSpPr>
        <p:spPr>
          <a:xfrm>
            <a:off x="466848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32" name="PlaceHolder 4"/>
          <p:cNvSpPr>
            <a:spLocks noGrp="1"/>
          </p:cNvSpPr>
          <p:nvPr>
            <p:ph type="body"/>
          </p:nvPr>
        </p:nvSpPr>
        <p:spPr>
          <a:xfrm>
            <a:off x="4668480" y="405900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33" name="PlaceHolder 5"/>
          <p:cNvSpPr>
            <a:spLocks noGrp="1"/>
          </p:cNvSpPr>
          <p:nvPr>
            <p:ph type="body"/>
          </p:nvPr>
        </p:nvSpPr>
        <p:spPr>
          <a:xfrm>
            <a:off x="685800" y="405900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35" name="PlaceHolder 2"/>
          <p:cNvSpPr>
            <a:spLocks noGrp="1"/>
          </p:cNvSpPr>
          <p:nvPr>
            <p:ph type="body"/>
          </p:nvPr>
        </p:nvSpPr>
        <p:spPr>
          <a:xfrm>
            <a:off x="685800" y="1981080"/>
            <a:ext cx="77724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36" name="PlaceHolder 3"/>
          <p:cNvSpPr>
            <a:spLocks noGrp="1"/>
          </p:cNvSpPr>
          <p:nvPr>
            <p:ph type="body"/>
          </p:nvPr>
        </p:nvSpPr>
        <p:spPr>
          <a:xfrm>
            <a:off x="685800" y="1981080"/>
            <a:ext cx="77724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pic>
        <p:nvPicPr>
          <p:cNvPr id="37" name="Imagen 36"/>
          <p:cNvPicPr/>
          <p:nvPr/>
        </p:nvPicPr>
        <p:blipFill>
          <a:blip r:embed="rId2"/>
          <a:stretch/>
        </p:blipFill>
        <p:spPr>
          <a:xfrm>
            <a:off x="2078280" y="1980720"/>
            <a:ext cx="4987440" cy="3977640"/>
          </a:xfrm>
          <a:prstGeom prst="rect">
            <a:avLst/>
          </a:prstGeom>
          <a:ln>
            <a:noFill/>
          </a:ln>
        </p:spPr>
      </p:pic>
      <p:pic>
        <p:nvPicPr>
          <p:cNvPr id="38" name="Imagen 37"/>
          <p:cNvPicPr/>
          <p:nvPr/>
        </p:nvPicPr>
        <p:blipFill>
          <a:blip r:embed="rId2"/>
          <a:stretch/>
        </p:blipFill>
        <p:spPr>
          <a:xfrm>
            <a:off x="2078280" y="1980720"/>
            <a:ext cx="4987440" cy="39776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6" name="PlaceHolder 2"/>
          <p:cNvSpPr>
            <a:spLocks noGrp="1"/>
          </p:cNvSpPr>
          <p:nvPr>
            <p:ph type="subTitle"/>
          </p:nvPr>
        </p:nvSpPr>
        <p:spPr>
          <a:xfrm>
            <a:off x="685800" y="1981080"/>
            <a:ext cx="7772400" cy="3977640"/>
          </a:xfrm>
          <a:prstGeom prst="rect">
            <a:avLst/>
          </a:prstGeom>
        </p:spPr>
        <p:txBody>
          <a:bodyPr lIns="0" tIns="0" rIns="0" bIns="0" anchor="ctr"/>
          <a:lstStyle/>
          <a:p>
            <a:pPr algn="ctr"/>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8" name="PlaceHolder 2"/>
          <p:cNvSpPr>
            <a:spLocks noGrp="1"/>
          </p:cNvSpPr>
          <p:nvPr>
            <p:ph type="body"/>
          </p:nvPr>
        </p:nvSpPr>
        <p:spPr>
          <a:xfrm>
            <a:off x="685800" y="1981080"/>
            <a:ext cx="77724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10" name="PlaceHolder 2"/>
          <p:cNvSpPr>
            <a:spLocks noGrp="1"/>
          </p:cNvSpPr>
          <p:nvPr>
            <p:ph type="body"/>
          </p:nvPr>
        </p:nvSpPr>
        <p:spPr>
          <a:xfrm>
            <a:off x="685800" y="1981080"/>
            <a:ext cx="37926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11" name="PlaceHolder 3"/>
          <p:cNvSpPr>
            <a:spLocks noGrp="1"/>
          </p:cNvSpPr>
          <p:nvPr>
            <p:ph type="body"/>
          </p:nvPr>
        </p:nvSpPr>
        <p:spPr>
          <a:xfrm>
            <a:off x="4668480" y="1981080"/>
            <a:ext cx="37926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463680"/>
            <a:ext cx="7772400" cy="6651360"/>
          </a:xfrm>
          <a:prstGeom prst="rect">
            <a:avLst/>
          </a:prstGeom>
        </p:spPr>
        <p:txBody>
          <a:bodyPr lIns="0" tIns="0" rIns="0" bIns="0" anchor="ctr"/>
          <a:lstStyle/>
          <a:p>
            <a:pPr algn="ctr"/>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15" name="PlaceHolder 2"/>
          <p:cNvSpPr>
            <a:spLocks noGrp="1"/>
          </p:cNvSpPr>
          <p:nvPr>
            <p:ph type="body"/>
          </p:nvPr>
        </p:nvSpPr>
        <p:spPr>
          <a:xfrm>
            <a:off x="68580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16" name="PlaceHolder 3"/>
          <p:cNvSpPr>
            <a:spLocks noGrp="1"/>
          </p:cNvSpPr>
          <p:nvPr>
            <p:ph type="body"/>
          </p:nvPr>
        </p:nvSpPr>
        <p:spPr>
          <a:xfrm>
            <a:off x="685800" y="405900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17" name="PlaceHolder 4"/>
          <p:cNvSpPr>
            <a:spLocks noGrp="1"/>
          </p:cNvSpPr>
          <p:nvPr>
            <p:ph type="body"/>
          </p:nvPr>
        </p:nvSpPr>
        <p:spPr>
          <a:xfrm>
            <a:off x="4668480" y="1981080"/>
            <a:ext cx="37926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19" name="PlaceHolder 2"/>
          <p:cNvSpPr>
            <a:spLocks noGrp="1"/>
          </p:cNvSpPr>
          <p:nvPr>
            <p:ph type="body"/>
          </p:nvPr>
        </p:nvSpPr>
        <p:spPr>
          <a:xfrm>
            <a:off x="685800" y="1981080"/>
            <a:ext cx="3792600" cy="397764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0" name="PlaceHolder 3"/>
          <p:cNvSpPr>
            <a:spLocks noGrp="1"/>
          </p:cNvSpPr>
          <p:nvPr>
            <p:ph type="body"/>
          </p:nvPr>
        </p:nvSpPr>
        <p:spPr>
          <a:xfrm>
            <a:off x="466848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1" name="PlaceHolder 4"/>
          <p:cNvSpPr>
            <a:spLocks noGrp="1"/>
          </p:cNvSpPr>
          <p:nvPr>
            <p:ph type="body"/>
          </p:nvPr>
        </p:nvSpPr>
        <p:spPr>
          <a:xfrm>
            <a:off x="4668480" y="405900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endParaRPr lang="es-ES" sz="4000" strike="noStrike" spc="-1">
              <a:solidFill>
                <a:srgbClr val="000000"/>
              </a:solidFill>
              <a:uFill>
                <a:solidFill>
                  <a:srgbClr val="FFFFFF"/>
                </a:solidFill>
              </a:uFill>
              <a:latin typeface="Times New Roman"/>
            </a:endParaRPr>
          </a:p>
        </p:txBody>
      </p:sp>
      <p:sp>
        <p:nvSpPr>
          <p:cNvPr id="23" name="PlaceHolder 2"/>
          <p:cNvSpPr>
            <a:spLocks noGrp="1"/>
          </p:cNvSpPr>
          <p:nvPr>
            <p:ph type="body"/>
          </p:nvPr>
        </p:nvSpPr>
        <p:spPr>
          <a:xfrm>
            <a:off x="68580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4" name="PlaceHolder 3"/>
          <p:cNvSpPr>
            <a:spLocks noGrp="1"/>
          </p:cNvSpPr>
          <p:nvPr>
            <p:ph type="body"/>
          </p:nvPr>
        </p:nvSpPr>
        <p:spPr>
          <a:xfrm>
            <a:off x="4668480" y="1981080"/>
            <a:ext cx="37926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
        <p:nvSpPr>
          <p:cNvPr id="25" name="PlaceHolder 4"/>
          <p:cNvSpPr>
            <a:spLocks noGrp="1"/>
          </p:cNvSpPr>
          <p:nvPr>
            <p:ph type="body"/>
          </p:nvPr>
        </p:nvSpPr>
        <p:spPr>
          <a:xfrm>
            <a:off x="685800" y="4059000"/>
            <a:ext cx="7772400" cy="1897200"/>
          </a:xfrm>
          <a:prstGeom prst="rect">
            <a:avLst/>
          </a:prstGeom>
        </p:spPr>
        <p:txBody>
          <a:bodyPr lIns="90000" tIns="46800" rIns="90000" bIns="46800"/>
          <a:lstStyle/>
          <a:p>
            <a:endParaRPr lang="es-ES" sz="3200" strike="noStrike" spc="-1">
              <a:solidFill>
                <a:srgbClr val="000000"/>
              </a:solidFill>
              <a:uFill>
                <a:solidFill>
                  <a:srgbClr val="FFFFFF"/>
                </a:solidFill>
              </a:u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463680"/>
            <a:ext cx="7772400" cy="1434600"/>
          </a:xfrm>
          <a:prstGeom prst="rect">
            <a:avLst/>
          </a:prstGeom>
        </p:spPr>
        <p:txBody>
          <a:bodyPr lIns="90000" tIns="46800" rIns="90000" bIns="46800" anchor="ctr"/>
          <a:lstStyle/>
          <a:p>
            <a:pPr algn="ctr"/>
            <a:r>
              <a:rPr lang="es-ES" sz="4000" strike="noStrike" spc="-1">
                <a:solidFill>
                  <a:srgbClr val="000000"/>
                </a:solidFill>
                <a:uFill>
                  <a:solidFill>
                    <a:srgbClr val="FFFFFF"/>
                  </a:solidFill>
                </a:uFill>
                <a:latin typeface="Times New Roman"/>
              </a:rPr>
              <a:t>Click to edit the title text format</a:t>
            </a:r>
          </a:p>
        </p:txBody>
      </p:sp>
      <p:sp>
        <p:nvSpPr>
          <p:cNvPr id="6" name="PlaceHolder 2"/>
          <p:cNvSpPr>
            <a:spLocks noGrp="1"/>
          </p:cNvSpPr>
          <p:nvPr>
            <p:ph type="body"/>
          </p:nvPr>
        </p:nvSpPr>
        <p:spPr>
          <a:xfrm>
            <a:off x="685800" y="1981080"/>
            <a:ext cx="7772400" cy="3977640"/>
          </a:xfrm>
          <a:prstGeom prst="rect">
            <a:avLst/>
          </a:prstGeom>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Click to edit the outline text format</a:t>
            </a:r>
          </a:p>
          <a:p>
            <a:pPr marL="742680" lvl="1" indent="-285480">
              <a:buClr>
                <a:srgbClr val="000000"/>
              </a:buClr>
              <a:buFont typeface="Arial"/>
              <a:buChar char="–"/>
            </a:pPr>
            <a:r>
              <a:rPr lang="es-ES" sz="2800" strike="noStrike" spc="-1">
                <a:solidFill>
                  <a:srgbClr val="000000"/>
                </a:solidFill>
                <a:uFill>
                  <a:solidFill>
                    <a:srgbClr val="FFFFFF"/>
                  </a:solidFill>
                </a:uFill>
                <a:latin typeface="Times New Roman"/>
              </a:rPr>
              <a:t>Second Outline Level</a:t>
            </a:r>
          </a:p>
          <a:p>
            <a:pPr marL="1143000" lvl="2" indent="-228600">
              <a:buClr>
                <a:srgbClr val="000000"/>
              </a:buClr>
              <a:buFont typeface="Arial"/>
              <a:buChar char="•"/>
            </a:pPr>
            <a:r>
              <a:rPr lang="es-ES" sz="2400" strike="noStrike" spc="-1">
                <a:solidFill>
                  <a:srgbClr val="000000"/>
                </a:solidFill>
                <a:uFill>
                  <a:solidFill>
                    <a:srgbClr val="FFFFFF"/>
                  </a:solidFill>
                </a:uFill>
                <a:latin typeface="Times New Roman"/>
              </a:rPr>
              <a:t>Third Outline Level</a:t>
            </a:r>
          </a:p>
          <a:p>
            <a:pPr marL="1600200" lvl="3" indent="-228600">
              <a:buClr>
                <a:srgbClr val="000000"/>
              </a:buClr>
              <a:buFont typeface="Arial"/>
              <a:buChar char="–"/>
            </a:pPr>
            <a:r>
              <a:rPr lang="es-ES" sz="2000" strike="noStrike" spc="-1">
                <a:solidFill>
                  <a:srgbClr val="000000"/>
                </a:solidFill>
                <a:uFill>
                  <a:solidFill>
                    <a:srgbClr val="FFFFFF"/>
                  </a:solidFill>
                </a:uFill>
                <a:latin typeface="Times New Roman"/>
              </a:rPr>
              <a:t>Fourth Outline Level</a:t>
            </a:r>
          </a:p>
          <a:p>
            <a:pPr marL="2057400" lvl="4" indent="-228600">
              <a:buClr>
                <a:srgbClr val="000000"/>
              </a:buClr>
              <a:buFont typeface="Arial"/>
              <a:buChar char="»"/>
            </a:pPr>
            <a:r>
              <a:rPr lang="es-ES" sz="2000" strike="noStrike" spc="-1">
                <a:solidFill>
                  <a:srgbClr val="000000"/>
                </a:solidFill>
                <a:uFill>
                  <a:solidFill>
                    <a:srgbClr val="FFFFFF"/>
                  </a:solidFill>
                </a:uFill>
                <a:latin typeface="Times New Roman"/>
              </a:rPr>
              <a:t>Fifth Outline Level</a:t>
            </a:r>
          </a:p>
          <a:p>
            <a:pPr marL="2057400" lvl="5" indent="-228600">
              <a:buClr>
                <a:srgbClr val="000000"/>
              </a:buClr>
              <a:buFont typeface="Arial"/>
              <a:buChar char="»"/>
            </a:pPr>
            <a:r>
              <a:rPr lang="es-ES" sz="2000" strike="noStrike" spc="-1">
                <a:solidFill>
                  <a:srgbClr val="000000"/>
                </a:solidFill>
                <a:uFill>
                  <a:solidFill>
                    <a:srgbClr val="FFFFFF"/>
                  </a:solidFill>
                </a:uFill>
                <a:latin typeface="Times New Roman"/>
              </a:rPr>
              <a:t>Sixth Outline Level</a:t>
            </a:r>
          </a:p>
          <a:p>
            <a:pPr marL="2057400" lvl="6" indent="-228600">
              <a:buClr>
                <a:srgbClr val="000000"/>
              </a:buClr>
              <a:buFont typeface="Arial"/>
              <a:buChar char="»"/>
            </a:pPr>
            <a:r>
              <a:rPr lang="es-ES" sz="2000" strike="noStrike" spc="-1">
                <a:solidFill>
                  <a:srgbClr val="000000"/>
                </a:solidFill>
                <a:uFill>
                  <a:solidFill>
                    <a:srgbClr val="FFFFFF"/>
                  </a:solidFill>
                </a:uFill>
                <a:latin typeface="Times New Roman"/>
              </a:rPr>
              <a:t>Seventh Outline Level</a:t>
            </a:r>
          </a:p>
        </p:txBody>
      </p:sp>
      <p:sp>
        <p:nvSpPr>
          <p:cNvPr id="2" name="PlaceHolder 3"/>
          <p:cNvSpPr>
            <a:spLocks noGrp="1"/>
          </p:cNvSpPr>
          <p:nvPr>
            <p:ph type="dt"/>
          </p:nvPr>
        </p:nvSpPr>
        <p:spPr>
          <a:xfrm>
            <a:off x="685800" y="6248520"/>
            <a:ext cx="1905120" cy="459720"/>
          </a:xfrm>
          <a:prstGeom prst="rect">
            <a:avLst/>
          </a:prstGeom>
        </p:spPr>
        <p:txBody>
          <a:bodyPr lIns="90000" tIns="46800" rIns="90000" bIns="46800"/>
          <a:lstStyle/>
          <a:p>
            <a:endParaRPr lang="es-ES" sz="2400" strike="noStrike" spc="-1">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124080" y="6248520"/>
            <a:ext cx="2895840" cy="459720"/>
          </a:xfrm>
          <a:prstGeom prst="rect">
            <a:avLst/>
          </a:prstGeom>
        </p:spPr>
        <p:txBody>
          <a:bodyPr lIns="90000" tIns="46800" rIns="90000" bIns="46800"/>
          <a:lstStyle/>
          <a:p>
            <a:endParaRPr lang="es-ES" sz="2400" strike="noStrike" spc="-1">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6553080" y="6248520"/>
            <a:ext cx="1905120" cy="457560"/>
          </a:xfrm>
          <a:prstGeom prst="rect">
            <a:avLst/>
          </a:prstGeom>
        </p:spPr>
        <p:txBody>
          <a:bodyPr lIns="90000" tIns="46800" rIns="90000" bIns="46800"/>
          <a:lstStyle/>
          <a:p>
            <a:pPr algn="r"/>
            <a:fld id="{168F1E88-8520-48C1-8B52-18D7E1203939}" type="slidenum">
              <a:rPr lang="ca-ES" sz="1400" strike="noStrike" spc="-1">
                <a:solidFill>
                  <a:srgbClr val="000000"/>
                </a:solidFill>
                <a:uFill>
                  <a:solidFill>
                    <a:srgbClr val="FFFFFF"/>
                  </a:solidFill>
                </a:uFill>
                <a:latin typeface="Times New Roman"/>
              </a:rPr>
              <a:t>‹Nr.›</a:t>
            </a:fld>
            <a:endParaRPr lang="es-ES" sz="240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3.jpe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4.jpeg"/><Relationship Id="rId7" Type="http://schemas.openxmlformats.org/officeDocument/2006/relationships/image" Target="../media/image15.jpe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7.jpe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ti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2.jpe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p:cNvPicPr/>
          <p:nvPr/>
        </p:nvPicPr>
        <p:blipFill>
          <a:blip r:embed="rId3"/>
          <a:srcRect l="13445" t="3021" r="44541" b="3281"/>
          <a:stretch/>
        </p:blipFill>
        <p:spPr>
          <a:xfrm>
            <a:off x="0" y="0"/>
            <a:ext cx="3600000" cy="6858000"/>
          </a:xfrm>
          <a:prstGeom prst="rect">
            <a:avLst/>
          </a:prstGeom>
          <a:ln>
            <a:noFill/>
          </a:ln>
        </p:spPr>
      </p:pic>
      <p:sp>
        <p:nvSpPr>
          <p:cNvPr id="46" name="CustomShape 1"/>
          <p:cNvSpPr/>
          <p:nvPr/>
        </p:nvSpPr>
        <p:spPr>
          <a:xfrm>
            <a:off x="7920000" y="0"/>
            <a:ext cx="1224000" cy="6858000"/>
          </a:xfrm>
          <a:prstGeom prst="rect">
            <a:avLst/>
          </a:prstGeom>
          <a:solidFill>
            <a:srgbClr val="F6CD26"/>
          </a:solidFill>
          <a:ln>
            <a:noFill/>
          </a:ln>
        </p:spPr>
        <p:style>
          <a:lnRef idx="0">
            <a:scrgbClr r="0" g="0" b="0"/>
          </a:lnRef>
          <a:fillRef idx="0">
            <a:scrgbClr r="0" g="0" b="0"/>
          </a:fillRef>
          <a:effectRef idx="0">
            <a:scrgbClr r="0" g="0" b="0"/>
          </a:effectRef>
          <a:fontRef idx="minor"/>
        </p:style>
      </p:sp>
      <p:pic>
        <p:nvPicPr>
          <p:cNvPr id="47" name="5 Imagen"/>
          <p:cNvPicPr/>
          <p:nvPr/>
        </p:nvPicPr>
        <p:blipFill>
          <a:blip r:embed="rId4"/>
          <a:stretch/>
        </p:blipFill>
        <p:spPr>
          <a:xfrm>
            <a:off x="4544640" y="860760"/>
            <a:ext cx="2401920" cy="1111320"/>
          </a:xfrm>
          <a:prstGeom prst="rect">
            <a:avLst/>
          </a:prstGeom>
          <a:ln>
            <a:noFill/>
          </a:ln>
        </p:spPr>
      </p:pic>
      <p:sp>
        <p:nvSpPr>
          <p:cNvPr id="48" name="CustomShape 2"/>
          <p:cNvSpPr/>
          <p:nvPr/>
        </p:nvSpPr>
        <p:spPr>
          <a:xfrm>
            <a:off x="3607200" y="601488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49" name="TextShape 3"/>
          <p:cNvSpPr txBox="1"/>
          <p:nvPr/>
        </p:nvSpPr>
        <p:spPr>
          <a:xfrm>
            <a:off x="3963240" y="598428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50" name="TextShape 4"/>
          <p:cNvSpPr txBox="1"/>
          <p:nvPr/>
        </p:nvSpPr>
        <p:spPr>
          <a:xfrm>
            <a:off x="3624480" y="2178360"/>
            <a:ext cx="4277880" cy="3571920"/>
          </a:xfrm>
          <a:prstGeom prst="rect">
            <a:avLst/>
          </a:prstGeom>
          <a:noFill/>
          <a:ln>
            <a:noFill/>
          </a:ln>
        </p:spPr>
        <p:txBody>
          <a:bodyPr lIns="90000" tIns="45000" rIns="90000" bIns="45000"/>
          <a:lstStyle/>
          <a:p>
            <a:pPr algn="ctr"/>
            <a:r>
              <a:rPr lang="es-ES" sz="2800" strike="noStrike" spc="-1" dirty="0" smtClean="0">
                <a:solidFill>
                  <a:srgbClr val="000000"/>
                </a:solidFill>
                <a:uFill>
                  <a:solidFill>
                    <a:srgbClr val="FFFFFF"/>
                  </a:solidFill>
                </a:uFill>
                <a:latin typeface="TlwgMono"/>
              </a:rPr>
              <a:t>ALGORITMOS </a:t>
            </a:r>
            <a:r>
              <a:rPr lang="es-ES" sz="2800" strike="noStrike" spc="-1" dirty="0">
                <a:solidFill>
                  <a:srgbClr val="000000"/>
                </a:solidFill>
                <a:uFill>
                  <a:solidFill>
                    <a:srgbClr val="FFFFFF"/>
                  </a:solidFill>
                </a:uFill>
                <a:latin typeface="TlwgMono"/>
              </a:rPr>
              <a:t>DE ANÁLISIS Y SIMULACIÓN</a:t>
            </a:r>
            <a:endParaRPr lang="es-ES" sz="2400" strike="noStrike" spc="-1" dirty="0">
              <a:solidFill>
                <a:srgbClr val="000000"/>
              </a:solidFill>
              <a:uFill>
                <a:solidFill>
                  <a:srgbClr val="FFFFFF"/>
                </a:solidFill>
              </a:uFill>
              <a:latin typeface="Times New Roman"/>
            </a:endParaRPr>
          </a:p>
        </p:txBody>
      </p:sp>
      <p:pic>
        <p:nvPicPr>
          <p:cNvPr id="51" name="Imagen 50"/>
          <p:cNvPicPr/>
          <p:nvPr/>
        </p:nvPicPr>
        <p:blipFill>
          <a:blip r:embed="rId5"/>
          <a:stretch/>
        </p:blipFill>
        <p:spPr>
          <a:xfrm>
            <a:off x="8148240" y="1631880"/>
            <a:ext cx="740880" cy="379800"/>
          </a:xfrm>
          <a:prstGeom prst="rect">
            <a:avLst/>
          </a:prstGeom>
          <a:ln>
            <a:noFill/>
          </a:ln>
        </p:spPr>
      </p:pic>
      <p:pic>
        <p:nvPicPr>
          <p:cNvPr id="52" name="Imagen 51"/>
          <p:cNvPicPr/>
          <p:nvPr/>
        </p:nvPicPr>
        <p:blipFill>
          <a:blip r:embed="rId6"/>
          <a:srcRect r="69088"/>
          <a:stretch/>
        </p:blipFill>
        <p:spPr>
          <a:xfrm>
            <a:off x="8263440" y="934560"/>
            <a:ext cx="527400" cy="563400"/>
          </a:xfrm>
          <a:prstGeom prst="rect">
            <a:avLst/>
          </a:prstGeom>
          <a:ln>
            <a:noFill/>
          </a:ln>
        </p:spPr>
      </p:pic>
      <p:pic>
        <p:nvPicPr>
          <p:cNvPr id="53" name="Imagen 52"/>
          <p:cNvPicPr/>
          <p:nvPr/>
        </p:nvPicPr>
        <p:blipFill>
          <a:blip r:embed="rId7"/>
          <a:stretch/>
        </p:blipFill>
        <p:spPr>
          <a:xfrm>
            <a:off x="6620040" y="5451480"/>
            <a:ext cx="1168560" cy="39204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13 Imagen"/>
          <p:cNvPicPr/>
          <p:nvPr/>
        </p:nvPicPr>
        <p:blipFill>
          <a:blip r:embed="rId3"/>
          <a:stretch/>
        </p:blipFill>
        <p:spPr>
          <a:xfrm>
            <a:off x="1949040" y="6067800"/>
            <a:ext cx="1482840" cy="670680"/>
          </a:xfrm>
          <a:prstGeom prst="rect">
            <a:avLst/>
          </a:prstGeom>
          <a:ln>
            <a:noFill/>
          </a:ln>
        </p:spPr>
      </p:pic>
      <p:pic>
        <p:nvPicPr>
          <p:cNvPr id="112" name="Imagen 111"/>
          <p:cNvPicPr/>
          <p:nvPr/>
        </p:nvPicPr>
        <p:blipFill>
          <a:blip r:embed="rId4"/>
          <a:stretch/>
        </p:blipFill>
        <p:spPr>
          <a:xfrm>
            <a:off x="979200" y="6153120"/>
            <a:ext cx="755280" cy="470160"/>
          </a:xfrm>
          <a:prstGeom prst="rect">
            <a:avLst/>
          </a:prstGeom>
          <a:ln>
            <a:noFill/>
          </a:ln>
        </p:spPr>
      </p:pic>
      <p:pic>
        <p:nvPicPr>
          <p:cNvPr id="113" name="Imagen 112"/>
          <p:cNvPicPr/>
          <p:nvPr/>
        </p:nvPicPr>
        <p:blipFill>
          <a:blip r:embed="rId5"/>
          <a:srcRect r="69088"/>
          <a:stretch/>
        </p:blipFill>
        <p:spPr>
          <a:xfrm>
            <a:off x="288360" y="6104160"/>
            <a:ext cx="593640" cy="572040"/>
          </a:xfrm>
          <a:prstGeom prst="rect">
            <a:avLst/>
          </a:prstGeom>
          <a:ln>
            <a:noFill/>
          </a:ln>
        </p:spPr>
      </p:pic>
      <p:sp>
        <p:nvSpPr>
          <p:cNvPr id="114"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FRAGMENTACIÓN DE HÁBITAT
</a:t>
            </a:r>
            <a:endParaRPr lang="es-ES" sz="4000" strike="noStrike" spc="-1">
              <a:solidFill>
                <a:srgbClr val="000000"/>
              </a:solidFill>
              <a:uFill>
                <a:solidFill>
                  <a:srgbClr val="FFFFFF"/>
                </a:solidFill>
              </a:uFill>
              <a:latin typeface="Times New Roman"/>
            </a:endParaRPr>
          </a:p>
        </p:txBody>
      </p:sp>
      <p:sp>
        <p:nvSpPr>
          <p:cNvPr id="115"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1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17" name="Imagen 116"/>
          <p:cNvPicPr/>
          <p:nvPr/>
        </p:nvPicPr>
        <p:blipFill>
          <a:blip r:embed="rId6"/>
          <a:stretch/>
        </p:blipFill>
        <p:spPr>
          <a:xfrm>
            <a:off x="346320" y="2052000"/>
            <a:ext cx="1969920" cy="3322080"/>
          </a:xfrm>
          <a:prstGeom prst="rect">
            <a:avLst/>
          </a:prstGeom>
          <a:ln>
            <a:noFill/>
          </a:ln>
        </p:spPr>
      </p:pic>
      <p:pic>
        <p:nvPicPr>
          <p:cNvPr id="118" name="Imagen 117"/>
          <p:cNvPicPr/>
          <p:nvPr/>
        </p:nvPicPr>
        <p:blipFill>
          <a:blip r:embed="rId7"/>
          <a:stretch/>
        </p:blipFill>
        <p:spPr>
          <a:xfrm>
            <a:off x="2543400" y="1789200"/>
            <a:ext cx="6244200" cy="385632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13 Imagen"/>
          <p:cNvPicPr/>
          <p:nvPr/>
        </p:nvPicPr>
        <p:blipFill>
          <a:blip r:embed="rId3"/>
          <a:stretch/>
        </p:blipFill>
        <p:spPr>
          <a:xfrm>
            <a:off x="1949040" y="6067800"/>
            <a:ext cx="1482840" cy="670680"/>
          </a:xfrm>
          <a:prstGeom prst="rect">
            <a:avLst/>
          </a:prstGeom>
          <a:ln>
            <a:noFill/>
          </a:ln>
        </p:spPr>
      </p:pic>
      <p:pic>
        <p:nvPicPr>
          <p:cNvPr id="120" name="Imagen 119"/>
          <p:cNvPicPr/>
          <p:nvPr/>
        </p:nvPicPr>
        <p:blipFill>
          <a:blip r:embed="rId4"/>
          <a:stretch/>
        </p:blipFill>
        <p:spPr>
          <a:xfrm>
            <a:off x="979200" y="6153120"/>
            <a:ext cx="755280" cy="470160"/>
          </a:xfrm>
          <a:prstGeom prst="rect">
            <a:avLst/>
          </a:prstGeom>
          <a:ln>
            <a:noFill/>
          </a:ln>
        </p:spPr>
      </p:pic>
      <p:pic>
        <p:nvPicPr>
          <p:cNvPr id="121" name="Imagen 120"/>
          <p:cNvPicPr/>
          <p:nvPr/>
        </p:nvPicPr>
        <p:blipFill>
          <a:blip r:embed="rId5"/>
          <a:srcRect r="69088"/>
          <a:stretch/>
        </p:blipFill>
        <p:spPr>
          <a:xfrm>
            <a:off x="288360" y="6104160"/>
            <a:ext cx="593640" cy="572040"/>
          </a:xfrm>
          <a:prstGeom prst="rect">
            <a:avLst/>
          </a:prstGeom>
          <a:ln>
            <a:noFill/>
          </a:ln>
        </p:spPr>
      </p:pic>
      <p:sp>
        <p:nvSpPr>
          <p:cNvPr id="122"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FRAGMENTACIÓN DE HÁBITAT
</a:t>
            </a:r>
            <a:endParaRPr lang="es-ES" sz="4000" strike="noStrike" spc="-1">
              <a:solidFill>
                <a:srgbClr val="000000"/>
              </a:solidFill>
              <a:uFill>
                <a:solidFill>
                  <a:srgbClr val="FFFFFF"/>
                </a:solidFill>
              </a:uFill>
              <a:latin typeface="Times New Roman"/>
            </a:endParaRPr>
          </a:p>
        </p:txBody>
      </p:sp>
      <p:sp>
        <p:nvSpPr>
          <p:cNvPr id="123"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24"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25" name="TextShape 4"/>
          <p:cNvSpPr txBox="1"/>
          <p:nvPr/>
        </p:nvSpPr>
        <p:spPr>
          <a:xfrm>
            <a:off x="685800" y="1614600"/>
            <a:ext cx="7772400" cy="420624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McGarigal_1995:</a:t>
            </a:r>
            <a:r>
              <a:rPr lang="es-ES" sz="2800" strike="noStrike" spc="-1">
                <a:solidFill>
                  <a:srgbClr val="000000"/>
                </a:solidFill>
                <a:uFill>
                  <a:solidFill>
                    <a:srgbClr val="FFFFFF"/>
                  </a:solidFill>
                </a:uFill>
                <a:latin typeface="Times New Roman"/>
              </a:rPr>
              <a:t> Fragstats: spatial pattern analysis program for quantifying landscape structure</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Jaeger_2000</a:t>
            </a:r>
            <a:r>
              <a:rPr lang="es-ES" sz="2800" strike="noStrike" spc="-1">
                <a:solidFill>
                  <a:srgbClr val="000000"/>
                </a:solidFill>
                <a:uFill>
                  <a:solidFill>
                    <a:srgbClr val="FFFFFF"/>
                  </a:solidFill>
                </a:uFill>
                <a:latin typeface="Times New Roman"/>
              </a:rPr>
              <a:t>:</a:t>
            </a:r>
            <a:r>
              <a:rPr lang="es-ES" sz="2800" b="1" strike="noStrike" spc="-1">
                <a:solidFill>
                  <a:srgbClr val="000000"/>
                </a:solidFill>
                <a:uFill>
                  <a:solidFill>
                    <a:srgbClr val="FFFFFF"/>
                  </a:solidFill>
                </a:uFill>
                <a:latin typeface="Times New Roman"/>
              </a:rPr>
              <a:t> </a:t>
            </a:r>
            <a:r>
              <a:rPr lang="es-ES" sz="2800" strike="noStrike" spc="-1">
                <a:solidFill>
                  <a:srgbClr val="000000"/>
                </a:solidFill>
                <a:uFill>
                  <a:solidFill>
                    <a:srgbClr val="FFFFFF"/>
                  </a:solidFill>
                </a:uFill>
                <a:latin typeface="Times New Roman"/>
              </a:rPr>
              <a:t>Landscape division, splitting index, and effective mesh size: new measures of landscape fragmentation</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Urban_2001</a:t>
            </a:r>
            <a:r>
              <a:rPr lang="es-ES" sz="2800" strike="noStrike" spc="-1">
                <a:solidFill>
                  <a:srgbClr val="000000"/>
                </a:solidFill>
                <a:uFill>
                  <a:solidFill>
                    <a:srgbClr val="FFFFFF"/>
                  </a:solidFill>
                </a:uFill>
                <a:latin typeface="Times New Roman"/>
              </a:rPr>
              <a:t>: Landscape Connectivity: A Graph-Teoretic Perspective</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Cushman_2008</a:t>
            </a:r>
            <a:r>
              <a:rPr lang="es-ES" sz="2800" strike="noStrike" spc="-1">
                <a:solidFill>
                  <a:srgbClr val="000000"/>
                </a:solidFill>
                <a:uFill>
                  <a:solidFill>
                    <a:srgbClr val="FFFFFF"/>
                  </a:solidFill>
                </a:uFill>
                <a:latin typeface="Times New Roman"/>
              </a:rPr>
              <a:t>: Parsimony in landscape metrics: Strenght, universality, and consistency</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13 Imagen"/>
          <p:cNvPicPr/>
          <p:nvPr/>
        </p:nvPicPr>
        <p:blipFill>
          <a:blip r:embed="rId3"/>
          <a:stretch/>
        </p:blipFill>
        <p:spPr>
          <a:xfrm>
            <a:off x="1949040" y="6067800"/>
            <a:ext cx="1482840" cy="670680"/>
          </a:xfrm>
          <a:prstGeom prst="rect">
            <a:avLst/>
          </a:prstGeom>
          <a:ln>
            <a:noFill/>
          </a:ln>
        </p:spPr>
      </p:pic>
      <p:pic>
        <p:nvPicPr>
          <p:cNvPr id="127" name="Imagen 126"/>
          <p:cNvPicPr/>
          <p:nvPr/>
        </p:nvPicPr>
        <p:blipFill>
          <a:blip r:embed="rId4"/>
          <a:stretch/>
        </p:blipFill>
        <p:spPr>
          <a:xfrm>
            <a:off x="979200" y="6153120"/>
            <a:ext cx="755280" cy="470160"/>
          </a:xfrm>
          <a:prstGeom prst="rect">
            <a:avLst/>
          </a:prstGeom>
          <a:ln>
            <a:noFill/>
          </a:ln>
        </p:spPr>
      </p:pic>
      <p:pic>
        <p:nvPicPr>
          <p:cNvPr id="128" name="Imagen 127"/>
          <p:cNvPicPr/>
          <p:nvPr/>
        </p:nvPicPr>
        <p:blipFill>
          <a:blip r:embed="rId5"/>
          <a:srcRect r="69088"/>
          <a:stretch/>
        </p:blipFill>
        <p:spPr>
          <a:xfrm>
            <a:off x="288360" y="6104160"/>
            <a:ext cx="593640" cy="572040"/>
          </a:xfrm>
          <a:prstGeom prst="rect">
            <a:avLst/>
          </a:prstGeom>
          <a:ln>
            <a:noFill/>
          </a:ln>
        </p:spPr>
      </p:pic>
      <p:sp>
        <p:nvSpPr>
          <p:cNvPr id="129"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ANÁLISIS MULTICRITERIO
</a:t>
            </a:r>
            <a:endParaRPr lang="es-ES" sz="4000" strike="noStrike" spc="-1">
              <a:solidFill>
                <a:srgbClr val="000000"/>
              </a:solidFill>
              <a:uFill>
                <a:solidFill>
                  <a:srgbClr val="FFFFFF"/>
                </a:solidFill>
              </a:uFill>
              <a:latin typeface="Times New Roman"/>
            </a:endParaRPr>
          </a:p>
        </p:txBody>
      </p:sp>
      <p:sp>
        <p:nvSpPr>
          <p:cNvPr id="130"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31"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32" name="Imagen 131"/>
          <p:cNvPicPr/>
          <p:nvPr/>
        </p:nvPicPr>
        <p:blipFill>
          <a:blip r:embed="rId6"/>
          <a:stretch/>
        </p:blipFill>
        <p:spPr>
          <a:xfrm>
            <a:off x="476640" y="1917360"/>
            <a:ext cx="3135960" cy="2926440"/>
          </a:xfrm>
          <a:prstGeom prst="rect">
            <a:avLst/>
          </a:prstGeom>
          <a:ln>
            <a:noFill/>
          </a:ln>
        </p:spPr>
      </p:pic>
      <p:pic>
        <p:nvPicPr>
          <p:cNvPr id="133" name="Imagen 132"/>
          <p:cNvPicPr/>
          <p:nvPr/>
        </p:nvPicPr>
        <p:blipFill>
          <a:blip r:embed="rId7"/>
          <a:stretch/>
        </p:blipFill>
        <p:spPr>
          <a:xfrm>
            <a:off x="4147200" y="2015280"/>
            <a:ext cx="4367520" cy="264312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13 Imagen"/>
          <p:cNvPicPr/>
          <p:nvPr/>
        </p:nvPicPr>
        <p:blipFill>
          <a:blip r:embed="rId3"/>
          <a:stretch/>
        </p:blipFill>
        <p:spPr>
          <a:xfrm>
            <a:off x="1949040" y="6067800"/>
            <a:ext cx="1482840" cy="670680"/>
          </a:xfrm>
          <a:prstGeom prst="rect">
            <a:avLst/>
          </a:prstGeom>
          <a:ln>
            <a:noFill/>
          </a:ln>
        </p:spPr>
      </p:pic>
      <p:pic>
        <p:nvPicPr>
          <p:cNvPr id="135" name="Imagen 134"/>
          <p:cNvPicPr/>
          <p:nvPr/>
        </p:nvPicPr>
        <p:blipFill>
          <a:blip r:embed="rId4"/>
          <a:stretch/>
        </p:blipFill>
        <p:spPr>
          <a:xfrm>
            <a:off x="979200" y="6153120"/>
            <a:ext cx="755280" cy="470160"/>
          </a:xfrm>
          <a:prstGeom prst="rect">
            <a:avLst/>
          </a:prstGeom>
          <a:ln>
            <a:noFill/>
          </a:ln>
        </p:spPr>
      </p:pic>
      <p:pic>
        <p:nvPicPr>
          <p:cNvPr id="136" name="Imagen 135"/>
          <p:cNvPicPr/>
          <p:nvPr/>
        </p:nvPicPr>
        <p:blipFill>
          <a:blip r:embed="rId5"/>
          <a:srcRect r="69088"/>
          <a:stretch/>
        </p:blipFill>
        <p:spPr>
          <a:xfrm>
            <a:off x="288360" y="6104160"/>
            <a:ext cx="593640" cy="572040"/>
          </a:xfrm>
          <a:prstGeom prst="rect">
            <a:avLst/>
          </a:prstGeom>
          <a:ln>
            <a:noFill/>
          </a:ln>
        </p:spPr>
      </p:pic>
      <p:sp>
        <p:nvSpPr>
          <p:cNvPr id="13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ANÁLISIS MULTICRITERIO
</a:t>
            </a:r>
            <a:endParaRPr lang="es-ES" sz="4000" strike="noStrike" spc="-1">
              <a:solidFill>
                <a:srgbClr val="000000"/>
              </a:solidFill>
              <a:uFill>
                <a:solidFill>
                  <a:srgbClr val="FFFFFF"/>
                </a:solidFill>
              </a:uFill>
              <a:latin typeface="Times New Roman"/>
            </a:endParaRPr>
          </a:p>
        </p:txBody>
      </p:sp>
      <p:sp>
        <p:nvSpPr>
          <p:cNvPr id="13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3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40" name="TextShape 4"/>
          <p:cNvSpPr txBox="1"/>
          <p:nvPr/>
        </p:nvSpPr>
        <p:spPr>
          <a:xfrm>
            <a:off x="685800" y="1492560"/>
            <a:ext cx="7772400" cy="4328280"/>
          </a:xfrm>
          <a:prstGeom prst="rect">
            <a:avLst/>
          </a:prstGeom>
          <a:noFill/>
          <a:ln>
            <a:noFill/>
          </a:ln>
        </p:spPr>
        <p:txBody>
          <a:bodyPr lIns="90000" tIns="46800" rIns="90000" bIns="46800"/>
          <a:lstStyle/>
          <a:p>
            <a:pPr marL="342720" indent="-342720">
              <a:buClr>
                <a:srgbClr val="000000"/>
              </a:buClr>
              <a:buFont typeface="Arial"/>
              <a:buChar char="•"/>
            </a:pPr>
            <a:r>
              <a:rPr lang="es-ES" sz="22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Munda_1994</a:t>
            </a:r>
            <a:r>
              <a:rPr lang="es-ES" sz="2200" strike="noStrike" spc="-1">
                <a:solidFill>
                  <a:srgbClr val="000000"/>
                </a:solidFill>
                <a:uFill>
                  <a:solidFill>
                    <a:srgbClr val="FFFFFF"/>
                  </a:solidFill>
                </a:uFill>
                <a:latin typeface="Times New Roman"/>
              </a:rPr>
              <a:t>: Qualitative multicriteria evaluation for environmental management</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Qureshi_1999</a:t>
            </a:r>
            <a:r>
              <a:rPr lang="es-ES" sz="2200" strike="noStrike" spc="-1">
                <a:solidFill>
                  <a:srgbClr val="000000"/>
                </a:solidFill>
                <a:uFill>
                  <a:solidFill>
                    <a:srgbClr val="FFFFFF"/>
                  </a:solidFill>
                </a:uFill>
                <a:latin typeface="Times New Roman"/>
              </a:rPr>
              <a:t>: Validation of multicriteria analysis models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Van_Elegem_2002</a:t>
            </a:r>
            <a:r>
              <a:rPr lang="es-ES" sz="2200" strike="noStrike" spc="-1">
                <a:solidFill>
                  <a:srgbClr val="000000"/>
                </a:solidFill>
                <a:uFill>
                  <a:solidFill>
                    <a:srgbClr val="FFFFFF"/>
                  </a:solidFill>
                </a:uFill>
                <a:latin typeface="Times New Roman"/>
              </a:rPr>
              <a:t>: A methodology to select the best locations for new urban forests using multicriteria analysis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Krishna_2010</a:t>
            </a:r>
            <a:r>
              <a:rPr lang="es-ES" sz="2200" strike="noStrike" spc="-1">
                <a:solidFill>
                  <a:srgbClr val="000000"/>
                </a:solidFill>
                <a:uFill>
                  <a:solidFill>
                    <a:srgbClr val="FFFFFF"/>
                  </a:solidFill>
                </a:uFill>
                <a:latin typeface="Times New Roman"/>
              </a:rPr>
              <a:t>: Fire risk evaluation using multicriteria analysis - a case study</a:t>
            </a:r>
            <a:endParaRPr lang="es-ES" sz="2800" strike="noStrike" spc="-1">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13 Imagen"/>
          <p:cNvPicPr/>
          <p:nvPr/>
        </p:nvPicPr>
        <p:blipFill>
          <a:blip r:embed="rId3"/>
          <a:stretch/>
        </p:blipFill>
        <p:spPr>
          <a:xfrm>
            <a:off x="1949040" y="6067800"/>
            <a:ext cx="1482840" cy="670680"/>
          </a:xfrm>
          <a:prstGeom prst="rect">
            <a:avLst/>
          </a:prstGeom>
          <a:ln>
            <a:noFill/>
          </a:ln>
        </p:spPr>
      </p:pic>
      <p:pic>
        <p:nvPicPr>
          <p:cNvPr id="142" name="Imagen 141"/>
          <p:cNvPicPr/>
          <p:nvPr/>
        </p:nvPicPr>
        <p:blipFill>
          <a:blip r:embed="rId4"/>
          <a:stretch/>
        </p:blipFill>
        <p:spPr>
          <a:xfrm>
            <a:off x="979200" y="6153120"/>
            <a:ext cx="755280" cy="470160"/>
          </a:xfrm>
          <a:prstGeom prst="rect">
            <a:avLst/>
          </a:prstGeom>
          <a:ln>
            <a:noFill/>
          </a:ln>
        </p:spPr>
      </p:pic>
      <p:pic>
        <p:nvPicPr>
          <p:cNvPr id="143" name="Imagen 142"/>
          <p:cNvPicPr/>
          <p:nvPr/>
        </p:nvPicPr>
        <p:blipFill>
          <a:blip r:embed="rId5"/>
          <a:srcRect r="69088"/>
          <a:stretch/>
        </p:blipFill>
        <p:spPr>
          <a:xfrm>
            <a:off x="288360" y="6104160"/>
            <a:ext cx="593640" cy="572040"/>
          </a:xfrm>
          <a:prstGeom prst="rect">
            <a:avLst/>
          </a:prstGeom>
          <a:ln>
            <a:noFill/>
          </a:ln>
        </p:spPr>
      </p:pic>
      <p:sp>
        <p:nvSpPr>
          <p:cNvPr id="144"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DE DISTRIBUCIÓN DE ESPECIES
</a:t>
            </a:r>
            <a:endParaRPr lang="es-ES" sz="4000" strike="noStrike" spc="-1">
              <a:solidFill>
                <a:srgbClr val="000000"/>
              </a:solidFill>
              <a:uFill>
                <a:solidFill>
                  <a:srgbClr val="FFFFFF"/>
                </a:solidFill>
              </a:uFill>
              <a:latin typeface="Times New Roman"/>
            </a:endParaRPr>
          </a:p>
        </p:txBody>
      </p:sp>
      <p:sp>
        <p:nvSpPr>
          <p:cNvPr id="145"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4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47" name="TextShape 4"/>
          <p:cNvSpPr txBox="1"/>
          <p:nvPr/>
        </p:nvSpPr>
        <p:spPr>
          <a:xfrm>
            <a:off x="685800" y="1981080"/>
            <a:ext cx="7772400" cy="3839760"/>
          </a:xfrm>
          <a:prstGeom prst="rect">
            <a:avLst/>
          </a:prstGeom>
          <a:noFill/>
          <a:ln>
            <a:noFill/>
          </a:ln>
        </p:spPr>
        <p:txBody>
          <a:bodyPr lIns="90000" tIns="46800" rIns="90000" bIns="46800"/>
          <a:lstStyle/>
          <a:p>
            <a:endParaRPr lang="es-ES" sz="3200" strike="noStrike" spc="-1">
              <a:solidFill>
                <a:srgbClr val="000000"/>
              </a:solidFill>
              <a:uFill>
                <a:solidFill>
                  <a:srgbClr val="FFFFFF"/>
                </a:solidFill>
              </a:uFill>
              <a:latin typeface="Times New Roman"/>
            </a:endParaRPr>
          </a:p>
        </p:txBody>
      </p:sp>
      <p:pic>
        <p:nvPicPr>
          <p:cNvPr id="148" name="Imagen 147"/>
          <p:cNvPicPr/>
          <p:nvPr/>
        </p:nvPicPr>
        <p:blipFill>
          <a:blip r:embed="rId6"/>
          <a:stretch/>
        </p:blipFill>
        <p:spPr>
          <a:xfrm>
            <a:off x="632160" y="1580040"/>
            <a:ext cx="8091360" cy="422820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13 Imagen"/>
          <p:cNvPicPr/>
          <p:nvPr/>
        </p:nvPicPr>
        <p:blipFill>
          <a:blip r:embed="rId3"/>
          <a:stretch/>
        </p:blipFill>
        <p:spPr>
          <a:xfrm>
            <a:off x="1949040" y="6067800"/>
            <a:ext cx="1482840" cy="670680"/>
          </a:xfrm>
          <a:prstGeom prst="rect">
            <a:avLst/>
          </a:prstGeom>
          <a:ln>
            <a:noFill/>
          </a:ln>
        </p:spPr>
      </p:pic>
      <p:pic>
        <p:nvPicPr>
          <p:cNvPr id="150" name="Imagen 149"/>
          <p:cNvPicPr/>
          <p:nvPr/>
        </p:nvPicPr>
        <p:blipFill>
          <a:blip r:embed="rId4"/>
          <a:stretch/>
        </p:blipFill>
        <p:spPr>
          <a:xfrm>
            <a:off x="979200" y="6153120"/>
            <a:ext cx="755280" cy="470160"/>
          </a:xfrm>
          <a:prstGeom prst="rect">
            <a:avLst/>
          </a:prstGeom>
          <a:ln>
            <a:noFill/>
          </a:ln>
        </p:spPr>
      </p:pic>
      <p:pic>
        <p:nvPicPr>
          <p:cNvPr id="151" name="Imagen 150"/>
          <p:cNvPicPr/>
          <p:nvPr/>
        </p:nvPicPr>
        <p:blipFill>
          <a:blip r:embed="rId5"/>
          <a:srcRect r="69088"/>
          <a:stretch/>
        </p:blipFill>
        <p:spPr>
          <a:xfrm>
            <a:off x="288360" y="6104160"/>
            <a:ext cx="593640" cy="572040"/>
          </a:xfrm>
          <a:prstGeom prst="rect">
            <a:avLst/>
          </a:prstGeom>
          <a:ln>
            <a:noFill/>
          </a:ln>
        </p:spPr>
      </p:pic>
      <p:sp>
        <p:nvSpPr>
          <p:cNvPr id="152"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DE DISTRIBUCIÓN DE ESPECIES
</a:t>
            </a:r>
            <a:endParaRPr lang="es-ES" sz="4000" strike="noStrike" spc="-1">
              <a:solidFill>
                <a:srgbClr val="000000"/>
              </a:solidFill>
              <a:uFill>
                <a:solidFill>
                  <a:srgbClr val="FFFFFF"/>
                </a:solidFill>
              </a:uFill>
              <a:latin typeface="Times New Roman"/>
            </a:endParaRPr>
          </a:p>
        </p:txBody>
      </p:sp>
      <p:sp>
        <p:nvSpPr>
          <p:cNvPr id="153"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54"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55" name="TextShape 4"/>
          <p:cNvSpPr txBox="1"/>
          <p:nvPr/>
        </p:nvSpPr>
        <p:spPr>
          <a:xfrm>
            <a:off x="685800" y="1666800"/>
            <a:ext cx="7772400" cy="4154040"/>
          </a:xfrm>
          <a:prstGeom prst="rect">
            <a:avLst/>
          </a:prstGeom>
          <a:noFill/>
          <a:ln>
            <a:noFill/>
          </a:ln>
        </p:spPr>
        <p:txBody>
          <a:bodyPr lIns="90000" tIns="46800" rIns="90000" bIns="46800"/>
          <a:lstStyle/>
          <a:p>
            <a:pPr marL="342720" indent="-342720">
              <a:buClr>
                <a:srgbClr val="000000"/>
              </a:buClr>
              <a:buFont typeface="Arial"/>
              <a:buChar char="•"/>
            </a:pPr>
            <a:r>
              <a:rPr lang="es-ES" sz="22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Guisan_2000</a:t>
            </a:r>
            <a:r>
              <a:rPr lang="es-ES" sz="2200" strike="noStrike" spc="-1">
                <a:solidFill>
                  <a:srgbClr val="000000"/>
                </a:solidFill>
                <a:uFill>
                  <a:solidFill>
                    <a:srgbClr val="FFFFFF"/>
                  </a:solidFill>
                </a:uFill>
                <a:latin typeface="Times New Roman"/>
              </a:rPr>
              <a:t>: Predictive habitat distribution models in ecology</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Soberon_2005</a:t>
            </a:r>
            <a:r>
              <a:rPr lang="es-ES" sz="2200" strike="noStrike" spc="-1">
                <a:solidFill>
                  <a:srgbClr val="000000"/>
                </a:solidFill>
                <a:uFill>
                  <a:solidFill>
                    <a:srgbClr val="FFFFFF"/>
                  </a:solidFill>
                </a:uFill>
                <a:latin typeface="Times New Roman"/>
              </a:rPr>
              <a:t>: Interpretation of models of fundamental niches and species' distributional areas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Elith_2006</a:t>
            </a:r>
            <a:r>
              <a:rPr lang="es-ES" sz="2200" strike="noStrike" spc="-1">
                <a:solidFill>
                  <a:srgbClr val="000000"/>
                </a:solidFill>
                <a:uFill>
                  <a:solidFill>
                    <a:srgbClr val="FFFFFF"/>
                  </a:solidFill>
                </a:uFill>
                <a:latin typeface="Times New Roman"/>
              </a:rPr>
              <a:t>: Novel methods improve prediction of species' distribution from occurrence data</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Araujo_2006</a:t>
            </a:r>
            <a:r>
              <a:rPr lang="es-ES" sz="2200" strike="noStrike" spc="-1">
                <a:solidFill>
                  <a:srgbClr val="000000"/>
                </a:solidFill>
                <a:uFill>
                  <a:solidFill>
                    <a:srgbClr val="FFFFFF"/>
                  </a:solidFill>
                </a:uFill>
                <a:latin typeface="Times New Roman"/>
              </a:rPr>
              <a:t>: Ensemble forecasting of species distributions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Souza_2009:</a:t>
            </a:r>
            <a:r>
              <a:rPr lang="es-ES" sz="2200" strike="noStrike" spc="-1">
                <a:solidFill>
                  <a:srgbClr val="000000"/>
                </a:solidFill>
                <a:uFill>
                  <a:solidFill>
                    <a:srgbClr val="FFFFFF"/>
                  </a:solidFill>
                </a:uFill>
                <a:latin typeface="Times New Roman"/>
              </a:rPr>
              <a:t> openModeller: a generic approach to species' potential distribution modelling </a:t>
            </a:r>
            <a:endParaRPr lang="es-ES" sz="2800" strike="noStrike" spc="-1">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13 Imagen"/>
          <p:cNvPicPr/>
          <p:nvPr/>
        </p:nvPicPr>
        <p:blipFill>
          <a:blip r:embed="rId3"/>
          <a:stretch/>
        </p:blipFill>
        <p:spPr>
          <a:xfrm>
            <a:off x="1949040" y="6067800"/>
            <a:ext cx="1482840" cy="670680"/>
          </a:xfrm>
          <a:prstGeom prst="rect">
            <a:avLst/>
          </a:prstGeom>
          <a:ln>
            <a:noFill/>
          </a:ln>
        </p:spPr>
      </p:pic>
      <p:pic>
        <p:nvPicPr>
          <p:cNvPr id="157" name="Imagen 156"/>
          <p:cNvPicPr/>
          <p:nvPr/>
        </p:nvPicPr>
        <p:blipFill>
          <a:blip r:embed="rId4"/>
          <a:stretch/>
        </p:blipFill>
        <p:spPr>
          <a:xfrm>
            <a:off x="979200" y="6153120"/>
            <a:ext cx="755280" cy="470160"/>
          </a:xfrm>
          <a:prstGeom prst="rect">
            <a:avLst/>
          </a:prstGeom>
          <a:ln>
            <a:noFill/>
          </a:ln>
        </p:spPr>
      </p:pic>
      <p:pic>
        <p:nvPicPr>
          <p:cNvPr id="158" name="Imagen 157"/>
          <p:cNvPicPr/>
          <p:nvPr/>
        </p:nvPicPr>
        <p:blipFill>
          <a:blip r:embed="rId5"/>
          <a:srcRect r="69088"/>
          <a:stretch/>
        </p:blipFill>
        <p:spPr>
          <a:xfrm>
            <a:off x="288360" y="6104160"/>
            <a:ext cx="593640" cy="572040"/>
          </a:xfrm>
          <a:prstGeom prst="rect">
            <a:avLst/>
          </a:prstGeom>
          <a:ln>
            <a:noFill/>
          </a:ln>
        </p:spPr>
      </p:pic>
      <p:sp>
        <p:nvSpPr>
          <p:cNvPr id="159"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DE 
RIQUEZA Y ABUNDANCIA
</a:t>
            </a:r>
            <a:endParaRPr lang="es-ES" sz="4000" strike="noStrike" spc="-1">
              <a:solidFill>
                <a:srgbClr val="000000"/>
              </a:solidFill>
              <a:uFill>
                <a:solidFill>
                  <a:srgbClr val="FFFFFF"/>
                </a:solidFill>
              </a:uFill>
              <a:latin typeface="Times New Roman"/>
            </a:endParaRPr>
          </a:p>
        </p:txBody>
      </p:sp>
      <p:sp>
        <p:nvSpPr>
          <p:cNvPr id="160"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61"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62" name="Imagen 161"/>
          <p:cNvPicPr/>
          <p:nvPr/>
        </p:nvPicPr>
        <p:blipFill>
          <a:blip r:embed="rId6"/>
          <a:stretch/>
        </p:blipFill>
        <p:spPr>
          <a:xfrm>
            <a:off x="1201320" y="1394640"/>
            <a:ext cx="6465240" cy="433224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13 Imagen"/>
          <p:cNvPicPr/>
          <p:nvPr/>
        </p:nvPicPr>
        <p:blipFill>
          <a:blip r:embed="rId3"/>
          <a:stretch/>
        </p:blipFill>
        <p:spPr>
          <a:xfrm>
            <a:off x="1949040" y="6067800"/>
            <a:ext cx="1482840" cy="670680"/>
          </a:xfrm>
          <a:prstGeom prst="rect">
            <a:avLst/>
          </a:prstGeom>
          <a:ln>
            <a:noFill/>
          </a:ln>
        </p:spPr>
      </p:pic>
      <p:pic>
        <p:nvPicPr>
          <p:cNvPr id="164" name="Imagen 163"/>
          <p:cNvPicPr/>
          <p:nvPr/>
        </p:nvPicPr>
        <p:blipFill>
          <a:blip r:embed="rId4"/>
          <a:stretch/>
        </p:blipFill>
        <p:spPr>
          <a:xfrm>
            <a:off x="979200" y="6153120"/>
            <a:ext cx="755280" cy="470160"/>
          </a:xfrm>
          <a:prstGeom prst="rect">
            <a:avLst/>
          </a:prstGeom>
          <a:ln>
            <a:noFill/>
          </a:ln>
        </p:spPr>
      </p:pic>
      <p:pic>
        <p:nvPicPr>
          <p:cNvPr id="165" name="Imagen 164"/>
          <p:cNvPicPr/>
          <p:nvPr/>
        </p:nvPicPr>
        <p:blipFill>
          <a:blip r:embed="rId5"/>
          <a:srcRect r="69088"/>
          <a:stretch/>
        </p:blipFill>
        <p:spPr>
          <a:xfrm>
            <a:off x="288360" y="6104160"/>
            <a:ext cx="593640" cy="572040"/>
          </a:xfrm>
          <a:prstGeom prst="rect">
            <a:avLst/>
          </a:prstGeom>
          <a:ln>
            <a:noFill/>
          </a:ln>
        </p:spPr>
      </p:pic>
      <p:sp>
        <p:nvSpPr>
          <p:cNvPr id="166"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DE RIQUEZA Y ABUNDANCIA
</a:t>
            </a:r>
            <a:endParaRPr lang="es-ES" sz="4000" strike="noStrike" spc="-1">
              <a:solidFill>
                <a:srgbClr val="000000"/>
              </a:solidFill>
              <a:uFill>
                <a:solidFill>
                  <a:srgbClr val="FFFFFF"/>
                </a:solidFill>
              </a:uFill>
              <a:latin typeface="Times New Roman"/>
            </a:endParaRPr>
          </a:p>
        </p:txBody>
      </p:sp>
      <p:sp>
        <p:nvSpPr>
          <p:cNvPr id="167"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68"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69"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Graham_2006: </a:t>
            </a:r>
            <a:r>
              <a:rPr lang="es-ES" sz="2800" strike="noStrike" spc="-1">
                <a:solidFill>
                  <a:srgbClr val="000000"/>
                </a:solidFill>
                <a:uFill>
                  <a:solidFill>
                    <a:srgbClr val="FFFFFF"/>
                  </a:solidFill>
                </a:uFill>
                <a:latin typeface="Times New Roman"/>
              </a:rPr>
              <a:t>A comparison of methods for mapping species ranges and species richness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Potts_2006</a:t>
            </a:r>
            <a:r>
              <a:rPr lang="es-ES" sz="2800" strike="noStrike" spc="-1">
                <a:solidFill>
                  <a:srgbClr val="000000"/>
                </a:solidFill>
                <a:uFill>
                  <a:solidFill>
                    <a:srgbClr val="FFFFFF"/>
                  </a:solidFill>
                </a:uFill>
                <a:latin typeface="Times New Roman"/>
              </a:rPr>
              <a:t>: Comparing species abundance models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Mellin_2007</a:t>
            </a:r>
            <a:r>
              <a:rPr lang="es-ES" sz="2800" strike="noStrike" spc="-1">
                <a:solidFill>
                  <a:srgbClr val="000000"/>
                </a:solidFill>
                <a:uFill>
                  <a:solidFill>
                    <a:srgbClr val="FFFFFF"/>
                  </a:solidFill>
                </a:uFill>
                <a:latin typeface="Times New Roman"/>
              </a:rPr>
              <a:t>: Spatial predictability of juvenile fish species richness and abundance in a coral reef environment</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13 Imagen"/>
          <p:cNvPicPr/>
          <p:nvPr/>
        </p:nvPicPr>
        <p:blipFill>
          <a:blip r:embed="rId3"/>
          <a:stretch/>
        </p:blipFill>
        <p:spPr>
          <a:xfrm>
            <a:off x="1949040" y="6067800"/>
            <a:ext cx="1482840" cy="670680"/>
          </a:xfrm>
          <a:prstGeom prst="rect">
            <a:avLst/>
          </a:prstGeom>
          <a:ln>
            <a:noFill/>
          </a:ln>
        </p:spPr>
      </p:pic>
      <p:pic>
        <p:nvPicPr>
          <p:cNvPr id="171" name="Imagen 170"/>
          <p:cNvPicPr/>
          <p:nvPr/>
        </p:nvPicPr>
        <p:blipFill>
          <a:blip r:embed="rId4"/>
          <a:stretch/>
        </p:blipFill>
        <p:spPr>
          <a:xfrm>
            <a:off x="979200" y="6153120"/>
            <a:ext cx="755280" cy="470160"/>
          </a:xfrm>
          <a:prstGeom prst="rect">
            <a:avLst/>
          </a:prstGeom>
          <a:ln>
            <a:noFill/>
          </a:ln>
        </p:spPr>
      </p:pic>
      <p:pic>
        <p:nvPicPr>
          <p:cNvPr id="172" name="Imagen 171"/>
          <p:cNvPicPr/>
          <p:nvPr/>
        </p:nvPicPr>
        <p:blipFill>
          <a:blip r:embed="rId5"/>
          <a:srcRect r="69088"/>
          <a:stretch/>
        </p:blipFill>
        <p:spPr>
          <a:xfrm>
            <a:off x="288360" y="6104160"/>
            <a:ext cx="593640" cy="572040"/>
          </a:xfrm>
          <a:prstGeom prst="rect">
            <a:avLst/>
          </a:prstGeom>
          <a:ln>
            <a:noFill/>
          </a:ln>
        </p:spPr>
      </p:pic>
      <p:sp>
        <p:nvSpPr>
          <p:cNvPr id="173"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AUTÓMATAS CELULARES</a:t>
            </a:r>
            <a:endParaRPr lang="es-ES" sz="4000" strike="noStrike" spc="-1">
              <a:solidFill>
                <a:srgbClr val="000000"/>
              </a:solidFill>
              <a:uFill>
                <a:solidFill>
                  <a:srgbClr val="FFFFFF"/>
                </a:solidFill>
              </a:uFill>
              <a:latin typeface="Times New Roman"/>
            </a:endParaRPr>
          </a:p>
        </p:txBody>
      </p:sp>
      <p:sp>
        <p:nvSpPr>
          <p:cNvPr id="174"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75"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76" name="Imagen 175"/>
          <p:cNvPicPr/>
          <p:nvPr/>
        </p:nvPicPr>
        <p:blipFill>
          <a:blip r:embed="rId6"/>
          <a:stretch/>
        </p:blipFill>
        <p:spPr>
          <a:xfrm>
            <a:off x="550800" y="1730520"/>
            <a:ext cx="7905600" cy="405432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13 Imagen"/>
          <p:cNvPicPr/>
          <p:nvPr/>
        </p:nvPicPr>
        <p:blipFill>
          <a:blip r:embed="rId3"/>
          <a:stretch/>
        </p:blipFill>
        <p:spPr>
          <a:xfrm>
            <a:off x="1949040" y="6067800"/>
            <a:ext cx="1482840" cy="670680"/>
          </a:xfrm>
          <a:prstGeom prst="rect">
            <a:avLst/>
          </a:prstGeom>
          <a:ln>
            <a:noFill/>
          </a:ln>
        </p:spPr>
      </p:pic>
      <p:pic>
        <p:nvPicPr>
          <p:cNvPr id="178" name="Imagen 177"/>
          <p:cNvPicPr/>
          <p:nvPr/>
        </p:nvPicPr>
        <p:blipFill>
          <a:blip r:embed="rId4"/>
          <a:stretch/>
        </p:blipFill>
        <p:spPr>
          <a:xfrm>
            <a:off x="979200" y="6153120"/>
            <a:ext cx="755280" cy="470160"/>
          </a:xfrm>
          <a:prstGeom prst="rect">
            <a:avLst/>
          </a:prstGeom>
          <a:ln>
            <a:noFill/>
          </a:ln>
        </p:spPr>
      </p:pic>
      <p:pic>
        <p:nvPicPr>
          <p:cNvPr id="179" name="Imagen 178"/>
          <p:cNvPicPr/>
          <p:nvPr/>
        </p:nvPicPr>
        <p:blipFill>
          <a:blip r:embed="rId5"/>
          <a:srcRect r="69088"/>
          <a:stretch/>
        </p:blipFill>
        <p:spPr>
          <a:xfrm>
            <a:off x="288360" y="6104160"/>
            <a:ext cx="593640" cy="572040"/>
          </a:xfrm>
          <a:prstGeom prst="rect">
            <a:avLst/>
          </a:prstGeom>
          <a:ln>
            <a:noFill/>
          </a:ln>
        </p:spPr>
      </p:pic>
      <p:sp>
        <p:nvSpPr>
          <p:cNvPr id="180"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AUTÓMATAS CELULARES</a:t>
            </a:r>
            <a:endParaRPr lang="es-ES" sz="4000" strike="noStrike" spc="-1">
              <a:solidFill>
                <a:srgbClr val="000000"/>
              </a:solidFill>
              <a:uFill>
                <a:solidFill>
                  <a:srgbClr val="FFFFFF"/>
                </a:solidFill>
              </a:uFill>
              <a:latin typeface="Times New Roman"/>
            </a:endParaRPr>
          </a:p>
        </p:txBody>
      </p:sp>
      <p:sp>
        <p:nvSpPr>
          <p:cNvPr id="181"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82"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83"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Ermentrout_1992</a:t>
            </a:r>
            <a:r>
              <a:rPr lang="es-ES" sz="2800" strike="noStrike" spc="-1">
                <a:solidFill>
                  <a:srgbClr val="000000"/>
                </a:solidFill>
                <a:uFill>
                  <a:solidFill>
                    <a:srgbClr val="FFFFFF"/>
                  </a:solidFill>
                </a:uFill>
                <a:latin typeface="Times New Roman"/>
              </a:rPr>
              <a:t>: Cellular Automata Approaches to Biological Modelling</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Baltzer_1998</a:t>
            </a:r>
            <a:r>
              <a:rPr lang="es-ES" sz="2800" strike="noStrike" spc="-1">
                <a:solidFill>
                  <a:srgbClr val="000000"/>
                </a:solidFill>
                <a:uFill>
                  <a:solidFill>
                    <a:srgbClr val="FFFFFF"/>
                  </a:solidFill>
                </a:uFill>
                <a:latin typeface="Times New Roman"/>
              </a:rPr>
              <a:t>: Cellular automata models for vegetation dynamics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Arii_2006</a:t>
            </a:r>
            <a:r>
              <a:rPr lang="es-ES" sz="2800" strike="noStrike" spc="-1">
                <a:solidFill>
                  <a:srgbClr val="000000"/>
                </a:solidFill>
                <a:uFill>
                  <a:solidFill>
                    <a:srgbClr val="FFFFFF"/>
                  </a:solidFill>
                </a:uFill>
                <a:latin typeface="Times New Roman"/>
              </a:rPr>
              <a:t>: Examining the colonization process of exotic species varying in competitive abilities using a cellular automaton model</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13 Imagen"/>
          <p:cNvPicPr/>
          <p:nvPr/>
        </p:nvPicPr>
        <p:blipFill>
          <a:blip r:embed="rId3"/>
          <a:stretch/>
        </p:blipFill>
        <p:spPr>
          <a:xfrm>
            <a:off x="1949040" y="6067800"/>
            <a:ext cx="1482840" cy="670680"/>
          </a:xfrm>
          <a:prstGeom prst="rect">
            <a:avLst/>
          </a:prstGeom>
          <a:ln>
            <a:noFill/>
          </a:ln>
        </p:spPr>
      </p:pic>
      <p:pic>
        <p:nvPicPr>
          <p:cNvPr id="55" name="Imagen 54"/>
          <p:cNvPicPr/>
          <p:nvPr/>
        </p:nvPicPr>
        <p:blipFill>
          <a:blip r:embed="rId4"/>
          <a:stretch/>
        </p:blipFill>
        <p:spPr>
          <a:xfrm>
            <a:off x="979200" y="6153120"/>
            <a:ext cx="755280" cy="470160"/>
          </a:xfrm>
          <a:prstGeom prst="rect">
            <a:avLst/>
          </a:prstGeom>
          <a:ln>
            <a:noFill/>
          </a:ln>
        </p:spPr>
      </p:pic>
      <p:pic>
        <p:nvPicPr>
          <p:cNvPr id="56" name="Imagen 55"/>
          <p:cNvPicPr/>
          <p:nvPr/>
        </p:nvPicPr>
        <p:blipFill>
          <a:blip r:embed="rId5"/>
          <a:srcRect r="69088"/>
          <a:stretch/>
        </p:blipFill>
        <p:spPr>
          <a:xfrm>
            <a:off x="288360" y="6104160"/>
            <a:ext cx="593640" cy="572040"/>
          </a:xfrm>
          <a:prstGeom prst="rect">
            <a:avLst/>
          </a:prstGeom>
          <a:ln>
            <a:noFill/>
          </a:ln>
        </p:spPr>
      </p:pic>
      <p:sp>
        <p:nvSpPr>
          <p:cNvPr id="5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MODELADO DEL TERRENO
</a:t>
            </a:r>
            <a:endParaRPr lang="es-ES" sz="4000" strike="noStrike" spc="-1">
              <a:solidFill>
                <a:srgbClr val="000000"/>
              </a:solidFill>
              <a:uFill>
                <a:solidFill>
                  <a:srgbClr val="FFFFFF"/>
                </a:solidFill>
              </a:uFill>
              <a:latin typeface="Times New Roman"/>
            </a:endParaRPr>
          </a:p>
        </p:txBody>
      </p:sp>
      <p:sp>
        <p:nvSpPr>
          <p:cNvPr id="5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5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60" name="Imagen 59"/>
          <p:cNvPicPr/>
          <p:nvPr/>
        </p:nvPicPr>
        <p:blipFill>
          <a:blip r:embed="rId6"/>
          <a:stretch/>
        </p:blipFill>
        <p:spPr>
          <a:xfrm>
            <a:off x="991800" y="1475280"/>
            <a:ext cx="7232400" cy="438408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13 Imagen"/>
          <p:cNvPicPr/>
          <p:nvPr/>
        </p:nvPicPr>
        <p:blipFill>
          <a:blip r:embed="rId3"/>
          <a:stretch/>
        </p:blipFill>
        <p:spPr>
          <a:xfrm>
            <a:off x="1949040" y="6067800"/>
            <a:ext cx="1482840" cy="670680"/>
          </a:xfrm>
          <a:prstGeom prst="rect">
            <a:avLst/>
          </a:prstGeom>
          <a:ln>
            <a:noFill/>
          </a:ln>
        </p:spPr>
      </p:pic>
      <p:pic>
        <p:nvPicPr>
          <p:cNvPr id="185" name="Imagen 184"/>
          <p:cNvPicPr/>
          <p:nvPr/>
        </p:nvPicPr>
        <p:blipFill>
          <a:blip r:embed="rId4"/>
          <a:stretch/>
        </p:blipFill>
        <p:spPr>
          <a:xfrm>
            <a:off x="979200" y="6153120"/>
            <a:ext cx="755280" cy="470160"/>
          </a:xfrm>
          <a:prstGeom prst="rect">
            <a:avLst/>
          </a:prstGeom>
          <a:ln>
            <a:noFill/>
          </a:ln>
        </p:spPr>
      </p:pic>
      <p:pic>
        <p:nvPicPr>
          <p:cNvPr id="186" name="Imagen 185"/>
          <p:cNvPicPr/>
          <p:nvPr/>
        </p:nvPicPr>
        <p:blipFill>
          <a:blip r:embed="rId5"/>
          <a:srcRect r="69088"/>
          <a:stretch/>
        </p:blipFill>
        <p:spPr>
          <a:xfrm>
            <a:off x="288360" y="6104160"/>
            <a:ext cx="593640" cy="572040"/>
          </a:xfrm>
          <a:prstGeom prst="rect">
            <a:avLst/>
          </a:prstGeom>
          <a:ln>
            <a:noFill/>
          </a:ln>
        </p:spPr>
      </p:pic>
      <p:sp>
        <p:nvSpPr>
          <p:cNvPr id="18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SISTEMAS MULTI-AGENTE
</a:t>
            </a:r>
            <a:endParaRPr lang="es-ES" sz="4000" strike="noStrike" spc="-1">
              <a:solidFill>
                <a:srgbClr val="000000"/>
              </a:solidFill>
              <a:uFill>
                <a:solidFill>
                  <a:srgbClr val="FFFFFF"/>
                </a:solidFill>
              </a:uFill>
              <a:latin typeface="Times New Roman"/>
            </a:endParaRPr>
          </a:p>
        </p:txBody>
      </p:sp>
      <p:sp>
        <p:nvSpPr>
          <p:cNvPr id="18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8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190" name="Imagen 189"/>
          <p:cNvPicPr/>
          <p:nvPr/>
        </p:nvPicPr>
        <p:blipFill>
          <a:blip r:embed="rId6"/>
          <a:stretch/>
        </p:blipFill>
        <p:spPr>
          <a:xfrm>
            <a:off x="606600" y="1568160"/>
            <a:ext cx="3653280" cy="3726000"/>
          </a:xfrm>
          <a:prstGeom prst="rect">
            <a:avLst/>
          </a:prstGeom>
          <a:ln>
            <a:noFill/>
          </a:ln>
        </p:spPr>
      </p:pic>
      <p:pic>
        <p:nvPicPr>
          <p:cNvPr id="191" name="Imagen 190"/>
          <p:cNvPicPr/>
          <p:nvPr/>
        </p:nvPicPr>
        <p:blipFill>
          <a:blip r:embed="rId7"/>
          <a:stretch/>
        </p:blipFill>
        <p:spPr>
          <a:xfrm>
            <a:off x="4762800" y="1562400"/>
            <a:ext cx="3647160" cy="374616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13 Imagen"/>
          <p:cNvPicPr/>
          <p:nvPr/>
        </p:nvPicPr>
        <p:blipFill>
          <a:blip r:embed="rId3"/>
          <a:stretch/>
        </p:blipFill>
        <p:spPr>
          <a:xfrm>
            <a:off x="1949040" y="6067800"/>
            <a:ext cx="1482840" cy="670680"/>
          </a:xfrm>
          <a:prstGeom prst="rect">
            <a:avLst/>
          </a:prstGeom>
          <a:ln>
            <a:noFill/>
          </a:ln>
        </p:spPr>
      </p:pic>
      <p:pic>
        <p:nvPicPr>
          <p:cNvPr id="193" name="Imagen 192"/>
          <p:cNvPicPr/>
          <p:nvPr/>
        </p:nvPicPr>
        <p:blipFill>
          <a:blip r:embed="rId4"/>
          <a:stretch/>
        </p:blipFill>
        <p:spPr>
          <a:xfrm>
            <a:off x="979200" y="6153120"/>
            <a:ext cx="755280" cy="470160"/>
          </a:xfrm>
          <a:prstGeom prst="rect">
            <a:avLst/>
          </a:prstGeom>
          <a:ln>
            <a:noFill/>
          </a:ln>
        </p:spPr>
      </p:pic>
      <p:pic>
        <p:nvPicPr>
          <p:cNvPr id="194" name="Imagen 193"/>
          <p:cNvPicPr/>
          <p:nvPr/>
        </p:nvPicPr>
        <p:blipFill>
          <a:blip r:embed="rId5"/>
          <a:srcRect r="69088"/>
          <a:stretch/>
        </p:blipFill>
        <p:spPr>
          <a:xfrm>
            <a:off x="288360" y="6104160"/>
            <a:ext cx="593640" cy="572040"/>
          </a:xfrm>
          <a:prstGeom prst="rect">
            <a:avLst/>
          </a:prstGeom>
          <a:ln>
            <a:noFill/>
          </a:ln>
        </p:spPr>
      </p:pic>
      <p:sp>
        <p:nvSpPr>
          <p:cNvPr id="195"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SISTEMAS MULTI-AGENTE
</a:t>
            </a:r>
            <a:endParaRPr lang="es-ES" sz="4000" strike="noStrike" spc="-1">
              <a:solidFill>
                <a:srgbClr val="000000"/>
              </a:solidFill>
              <a:uFill>
                <a:solidFill>
                  <a:srgbClr val="FFFFFF"/>
                </a:solidFill>
              </a:uFill>
              <a:latin typeface="Times New Roman"/>
            </a:endParaRPr>
          </a:p>
        </p:txBody>
      </p:sp>
      <p:sp>
        <p:nvSpPr>
          <p:cNvPr id="196"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97"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98" name="TextShape 4"/>
          <p:cNvSpPr txBox="1"/>
          <p:nvPr/>
        </p:nvSpPr>
        <p:spPr>
          <a:xfrm>
            <a:off x="685800" y="1453320"/>
            <a:ext cx="7772400" cy="436752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Bousquet_2004</a:t>
            </a:r>
            <a:r>
              <a:rPr lang="es-ES" sz="2800" strike="noStrike" spc="-1">
                <a:solidFill>
                  <a:srgbClr val="000000"/>
                </a:solidFill>
                <a:uFill>
                  <a:solidFill>
                    <a:srgbClr val="FFFFFF"/>
                  </a:solidFill>
                </a:uFill>
                <a:latin typeface="Times New Roman"/>
              </a:rPr>
              <a:t>: Multi-agent simulations and ecosystem management: a review</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Grimm_2005</a:t>
            </a:r>
            <a:r>
              <a:rPr lang="es-ES" sz="2800" strike="noStrike" spc="-1">
                <a:solidFill>
                  <a:srgbClr val="000000"/>
                </a:solidFill>
                <a:uFill>
                  <a:solidFill>
                    <a:srgbClr val="FFFFFF"/>
                  </a:solidFill>
                </a:uFill>
                <a:latin typeface="Times New Roman"/>
              </a:rPr>
              <a:t>: Pattern-oriented modeling of agent-based complex systems: lessons from ecology</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Bennett_2006</a:t>
            </a:r>
            <a:r>
              <a:rPr lang="es-ES" sz="2800" strike="noStrike" spc="-1">
                <a:solidFill>
                  <a:srgbClr val="000000"/>
                </a:solidFill>
                <a:uFill>
                  <a:solidFill>
                    <a:srgbClr val="FFFFFF"/>
                  </a:solidFill>
                </a:uFill>
                <a:latin typeface="Times New Roman"/>
              </a:rPr>
              <a:t>: Modelling adaptive, spatially aware, and mobile agents: Elk migration in Yellowstone</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13 Imagen"/>
          <p:cNvPicPr/>
          <p:nvPr/>
        </p:nvPicPr>
        <p:blipFill>
          <a:blip r:embed="rId3"/>
          <a:stretch/>
        </p:blipFill>
        <p:spPr>
          <a:xfrm>
            <a:off x="1949040" y="6067800"/>
            <a:ext cx="1482840" cy="670680"/>
          </a:xfrm>
          <a:prstGeom prst="rect">
            <a:avLst/>
          </a:prstGeom>
          <a:ln>
            <a:noFill/>
          </a:ln>
        </p:spPr>
      </p:pic>
      <p:pic>
        <p:nvPicPr>
          <p:cNvPr id="200" name="Imagen 199"/>
          <p:cNvPicPr/>
          <p:nvPr/>
        </p:nvPicPr>
        <p:blipFill>
          <a:blip r:embed="rId4"/>
          <a:stretch/>
        </p:blipFill>
        <p:spPr>
          <a:xfrm>
            <a:off x="979200" y="6153120"/>
            <a:ext cx="755280" cy="470160"/>
          </a:xfrm>
          <a:prstGeom prst="rect">
            <a:avLst/>
          </a:prstGeom>
          <a:ln>
            <a:noFill/>
          </a:ln>
        </p:spPr>
      </p:pic>
      <p:pic>
        <p:nvPicPr>
          <p:cNvPr id="201" name="Imagen 200"/>
          <p:cNvPicPr/>
          <p:nvPr/>
        </p:nvPicPr>
        <p:blipFill>
          <a:blip r:embed="rId5"/>
          <a:srcRect r="69088"/>
          <a:stretch/>
        </p:blipFill>
        <p:spPr>
          <a:xfrm>
            <a:off x="288360" y="6104160"/>
            <a:ext cx="593640" cy="572040"/>
          </a:xfrm>
          <a:prstGeom prst="rect">
            <a:avLst/>
          </a:prstGeom>
          <a:ln>
            <a:noFill/>
          </a:ln>
        </p:spPr>
      </p:pic>
      <p:sp>
        <p:nvSpPr>
          <p:cNvPr id="202"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DISPERSIÓN DE SEMILLAS
</a:t>
            </a:r>
            <a:endParaRPr lang="es-ES" sz="4000" strike="noStrike" spc="-1">
              <a:solidFill>
                <a:srgbClr val="000000"/>
              </a:solidFill>
              <a:uFill>
                <a:solidFill>
                  <a:srgbClr val="FFFFFF"/>
                </a:solidFill>
              </a:uFill>
              <a:latin typeface="Times New Roman"/>
            </a:endParaRPr>
          </a:p>
        </p:txBody>
      </p:sp>
      <p:sp>
        <p:nvSpPr>
          <p:cNvPr id="203"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04"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205" name="Imagen 204"/>
          <p:cNvPicPr/>
          <p:nvPr/>
        </p:nvPicPr>
        <p:blipFill>
          <a:blip r:embed="rId6"/>
          <a:stretch/>
        </p:blipFill>
        <p:spPr>
          <a:xfrm>
            <a:off x="1424520" y="1706400"/>
            <a:ext cx="6346800" cy="367200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13 Imagen"/>
          <p:cNvPicPr/>
          <p:nvPr/>
        </p:nvPicPr>
        <p:blipFill>
          <a:blip r:embed="rId3"/>
          <a:stretch/>
        </p:blipFill>
        <p:spPr>
          <a:xfrm>
            <a:off x="1949040" y="6067800"/>
            <a:ext cx="1482840" cy="670680"/>
          </a:xfrm>
          <a:prstGeom prst="rect">
            <a:avLst/>
          </a:prstGeom>
          <a:ln>
            <a:noFill/>
          </a:ln>
        </p:spPr>
      </p:pic>
      <p:pic>
        <p:nvPicPr>
          <p:cNvPr id="207" name="Imagen 206"/>
          <p:cNvPicPr/>
          <p:nvPr/>
        </p:nvPicPr>
        <p:blipFill>
          <a:blip r:embed="rId4"/>
          <a:stretch/>
        </p:blipFill>
        <p:spPr>
          <a:xfrm>
            <a:off x="979200" y="6153120"/>
            <a:ext cx="755280" cy="470160"/>
          </a:xfrm>
          <a:prstGeom prst="rect">
            <a:avLst/>
          </a:prstGeom>
          <a:ln>
            <a:noFill/>
          </a:ln>
        </p:spPr>
      </p:pic>
      <p:pic>
        <p:nvPicPr>
          <p:cNvPr id="208" name="Imagen 207"/>
          <p:cNvPicPr/>
          <p:nvPr/>
        </p:nvPicPr>
        <p:blipFill>
          <a:blip r:embed="rId5"/>
          <a:srcRect r="69088"/>
          <a:stretch/>
        </p:blipFill>
        <p:spPr>
          <a:xfrm>
            <a:off x="288360" y="6104160"/>
            <a:ext cx="593640" cy="572040"/>
          </a:xfrm>
          <a:prstGeom prst="rect">
            <a:avLst/>
          </a:prstGeom>
          <a:ln>
            <a:noFill/>
          </a:ln>
        </p:spPr>
      </p:pic>
      <p:sp>
        <p:nvSpPr>
          <p:cNvPr id="209"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DISPERSIÓN DE SEMILLAS
</a:t>
            </a:r>
            <a:endParaRPr lang="es-ES" sz="4000" strike="noStrike" spc="-1">
              <a:solidFill>
                <a:srgbClr val="000000"/>
              </a:solidFill>
              <a:uFill>
                <a:solidFill>
                  <a:srgbClr val="FFFFFF"/>
                </a:solidFill>
              </a:uFill>
              <a:latin typeface="Times New Roman"/>
            </a:endParaRPr>
          </a:p>
        </p:txBody>
      </p:sp>
      <p:sp>
        <p:nvSpPr>
          <p:cNvPr id="210"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11"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12" name="TextShape 4"/>
          <p:cNvSpPr txBox="1"/>
          <p:nvPr/>
        </p:nvSpPr>
        <p:spPr>
          <a:xfrm>
            <a:off x="685800" y="1708560"/>
            <a:ext cx="7772400" cy="411228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Qiu_2008</a:t>
            </a:r>
            <a:r>
              <a:rPr lang="es-ES" sz="2800" strike="noStrike" spc="-1">
                <a:solidFill>
                  <a:srgbClr val="000000"/>
                </a:solidFill>
                <a:uFill>
                  <a:solidFill>
                    <a:srgbClr val="FFFFFF"/>
                  </a:solidFill>
                </a:uFill>
                <a:latin typeface="Times New Roman"/>
              </a:rPr>
              <a:t>: A GIS based spatially explicit model of dispersal agent behavior</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Anand_2010</a:t>
            </a:r>
            <a:r>
              <a:rPr lang="es-ES" sz="2800" strike="noStrike" spc="-1">
                <a:solidFill>
                  <a:srgbClr val="000000"/>
                </a:solidFill>
                <a:uFill>
                  <a:solidFill>
                    <a:srgbClr val="FFFFFF"/>
                  </a:solidFill>
                </a:uFill>
                <a:latin typeface="Times New Roman"/>
              </a:rPr>
              <a:t>: A model-based method for estimating effective dispersal distance in tropical plant populations</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13 Imagen"/>
          <p:cNvPicPr/>
          <p:nvPr/>
        </p:nvPicPr>
        <p:blipFill>
          <a:blip r:embed="rId3"/>
          <a:stretch/>
        </p:blipFill>
        <p:spPr>
          <a:xfrm>
            <a:off x="1949040" y="6067800"/>
            <a:ext cx="1482840" cy="670680"/>
          </a:xfrm>
          <a:prstGeom prst="rect">
            <a:avLst/>
          </a:prstGeom>
          <a:ln>
            <a:noFill/>
          </a:ln>
        </p:spPr>
      </p:pic>
      <p:pic>
        <p:nvPicPr>
          <p:cNvPr id="214" name="Imagen 213"/>
          <p:cNvPicPr/>
          <p:nvPr/>
        </p:nvPicPr>
        <p:blipFill>
          <a:blip r:embed="rId4"/>
          <a:stretch/>
        </p:blipFill>
        <p:spPr>
          <a:xfrm>
            <a:off x="979200" y="6153120"/>
            <a:ext cx="755280" cy="470160"/>
          </a:xfrm>
          <a:prstGeom prst="rect">
            <a:avLst/>
          </a:prstGeom>
          <a:ln>
            <a:noFill/>
          </a:ln>
        </p:spPr>
      </p:pic>
      <p:pic>
        <p:nvPicPr>
          <p:cNvPr id="215" name="Imagen 214"/>
          <p:cNvPicPr/>
          <p:nvPr/>
        </p:nvPicPr>
        <p:blipFill>
          <a:blip r:embed="rId5"/>
          <a:srcRect r="69088"/>
          <a:stretch/>
        </p:blipFill>
        <p:spPr>
          <a:xfrm>
            <a:off x="288360" y="6104160"/>
            <a:ext cx="593640" cy="572040"/>
          </a:xfrm>
          <a:prstGeom prst="rect">
            <a:avLst/>
          </a:prstGeom>
          <a:ln>
            <a:noFill/>
          </a:ln>
        </p:spPr>
      </p:pic>
      <p:sp>
        <p:nvSpPr>
          <p:cNvPr id="216"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ANÁLISIS DE SERIES TEMPORALES
</a:t>
            </a:r>
            <a:endParaRPr lang="es-ES" sz="4000" strike="noStrike" spc="-1">
              <a:solidFill>
                <a:srgbClr val="000000"/>
              </a:solidFill>
              <a:uFill>
                <a:solidFill>
                  <a:srgbClr val="FFFFFF"/>
                </a:solidFill>
              </a:uFill>
              <a:latin typeface="Times New Roman"/>
            </a:endParaRPr>
          </a:p>
        </p:txBody>
      </p:sp>
      <p:sp>
        <p:nvSpPr>
          <p:cNvPr id="217"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18"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219" name="Imagen 218"/>
          <p:cNvPicPr/>
          <p:nvPr/>
        </p:nvPicPr>
        <p:blipFill>
          <a:blip r:embed="rId6"/>
          <a:stretch/>
        </p:blipFill>
        <p:spPr>
          <a:xfrm>
            <a:off x="704160" y="1823760"/>
            <a:ext cx="7124760" cy="374040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13 Imagen"/>
          <p:cNvPicPr/>
          <p:nvPr/>
        </p:nvPicPr>
        <p:blipFill>
          <a:blip r:embed="rId3"/>
          <a:stretch/>
        </p:blipFill>
        <p:spPr>
          <a:xfrm>
            <a:off x="1949040" y="6067800"/>
            <a:ext cx="1482840" cy="670680"/>
          </a:xfrm>
          <a:prstGeom prst="rect">
            <a:avLst/>
          </a:prstGeom>
          <a:ln>
            <a:noFill/>
          </a:ln>
        </p:spPr>
      </p:pic>
      <p:pic>
        <p:nvPicPr>
          <p:cNvPr id="221" name="Imagen 220"/>
          <p:cNvPicPr/>
          <p:nvPr/>
        </p:nvPicPr>
        <p:blipFill>
          <a:blip r:embed="rId4"/>
          <a:stretch/>
        </p:blipFill>
        <p:spPr>
          <a:xfrm>
            <a:off x="979200" y="6153120"/>
            <a:ext cx="755280" cy="470160"/>
          </a:xfrm>
          <a:prstGeom prst="rect">
            <a:avLst/>
          </a:prstGeom>
          <a:ln>
            <a:noFill/>
          </a:ln>
        </p:spPr>
      </p:pic>
      <p:pic>
        <p:nvPicPr>
          <p:cNvPr id="222" name="Imagen 221"/>
          <p:cNvPicPr/>
          <p:nvPr/>
        </p:nvPicPr>
        <p:blipFill>
          <a:blip r:embed="rId5"/>
          <a:srcRect r="69088"/>
          <a:stretch/>
        </p:blipFill>
        <p:spPr>
          <a:xfrm>
            <a:off x="288360" y="6104160"/>
            <a:ext cx="593640" cy="572040"/>
          </a:xfrm>
          <a:prstGeom prst="rect">
            <a:avLst/>
          </a:prstGeom>
          <a:ln>
            <a:noFill/>
          </a:ln>
        </p:spPr>
      </p:pic>
      <p:sp>
        <p:nvSpPr>
          <p:cNvPr id="223"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ANÁLISIS DE SERIES TEMPORALES
</a:t>
            </a:r>
            <a:endParaRPr lang="es-ES" sz="4000" strike="noStrike" spc="-1">
              <a:solidFill>
                <a:srgbClr val="000000"/>
              </a:solidFill>
              <a:uFill>
                <a:solidFill>
                  <a:srgbClr val="FFFFFF"/>
                </a:solidFill>
              </a:uFill>
              <a:latin typeface="Times New Roman"/>
            </a:endParaRPr>
          </a:p>
        </p:txBody>
      </p:sp>
      <p:sp>
        <p:nvSpPr>
          <p:cNvPr id="224"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25"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26"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Bjornstad_2001: </a:t>
            </a:r>
            <a:r>
              <a:rPr lang="es-ES" sz="2800" strike="noStrike" spc="-1">
                <a:solidFill>
                  <a:srgbClr val="000000"/>
                </a:solidFill>
                <a:uFill>
                  <a:solidFill>
                    <a:srgbClr val="FFFFFF"/>
                  </a:solidFill>
                </a:uFill>
                <a:latin typeface="Times New Roman"/>
              </a:rPr>
              <a:t>Noisy clockwork: time series analysis of population fluctuations in animals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Cowpertwait_2009</a:t>
            </a:r>
            <a:r>
              <a:rPr lang="es-ES" sz="2800" strike="noStrike" spc="-1">
                <a:solidFill>
                  <a:srgbClr val="000000"/>
                </a:solidFill>
                <a:uFill>
                  <a:solidFill>
                    <a:srgbClr val="FFFFFF"/>
                  </a:solidFill>
                </a:uFill>
                <a:latin typeface="Times New Roman"/>
              </a:rPr>
              <a:t>: Introductory time series with R</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13 Imagen"/>
          <p:cNvPicPr/>
          <p:nvPr/>
        </p:nvPicPr>
        <p:blipFill>
          <a:blip r:embed="rId3"/>
          <a:stretch/>
        </p:blipFill>
        <p:spPr>
          <a:xfrm>
            <a:off x="1949040" y="6067800"/>
            <a:ext cx="1482840" cy="670680"/>
          </a:xfrm>
          <a:prstGeom prst="rect">
            <a:avLst/>
          </a:prstGeom>
          <a:ln>
            <a:noFill/>
          </a:ln>
        </p:spPr>
      </p:pic>
      <p:pic>
        <p:nvPicPr>
          <p:cNvPr id="228" name="Imagen 227"/>
          <p:cNvPicPr/>
          <p:nvPr/>
        </p:nvPicPr>
        <p:blipFill>
          <a:blip r:embed="rId4"/>
          <a:stretch/>
        </p:blipFill>
        <p:spPr>
          <a:xfrm>
            <a:off x="979200" y="6153120"/>
            <a:ext cx="755280" cy="470160"/>
          </a:xfrm>
          <a:prstGeom prst="rect">
            <a:avLst/>
          </a:prstGeom>
          <a:ln>
            <a:noFill/>
          </a:ln>
        </p:spPr>
      </p:pic>
      <p:pic>
        <p:nvPicPr>
          <p:cNvPr id="229" name="Imagen 228"/>
          <p:cNvPicPr/>
          <p:nvPr/>
        </p:nvPicPr>
        <p:blipFill>
          <a:blip r:embed="rId5"/>
          <a:srcRect r="69088"/>
          <a:stretch/>
        </p:blipFill>
        <p:spPr>
          <a:xfrm>
            <a:off x="288360" y="6104160"/>
            <a:ext cx="593640" cy="572040"/>
          </a:xfrm>
          <a:prstGeom prst="rect">
            <a:avLst/>
          </a:prstGeom>
          <a:ln>
            <a:noFill/>
          </a:ln>
        </p:spPr>
      </p:pic>
      <p:sp>
        <p:nvSpPr>
          <p:cNvPr id="230"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REDES
</a:t>
            </a:r>
            <a:endParaRPr lang="es-ES" sz="4000" strike="noStrike" spc="-1">
              <a:solidFill>
                <a:srgbClr val="000000"/>
              </a:solidFill>
              <a:uFill>
                <a:solidFill>
                  <a:srgbClr val="FFFFFF"/>
                </a:solidFill>
              </a:uFill>
              <a:latin typeface="Times New Roman"/>
            </a:endParaRPr>
          </a:p>
        </p:txBody>
      </p:sp>
      <p:sp>
        <p:nvSpPr>
          <p:cNvPr id="231"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32"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233" name="Imagen 232"/>
          <p:cNvPicPr/>
          <p:nvPr/>
        </p:nvPicPr>
        <p:blipFill>
          <a:blip r:embed="rId6"/>
          <a:stretch/>
        </p:blipFill>
        <p:spPr>
          <a:xfrm>
            <a:off x="1964520" y="1370880"/>
            <a:ext cx="5040000" cy="432468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13 Imagen"/>
          <p:cNvPicPr/>
          <p:nvPr/>
        </p:nvPicPr>
        <p:blipFill>
          <a:blip r:embed="rId3"/>
          <a:stretch/>
        </p:blipFill>
        <p:spPr>
          <a:xfrm>
            <a:off x="1949040" y="6067800"/>
            <a:ext cx="1482840" cy="670680"/>
          </a:xfrm>
          <a:prstGeom prst="rect">
            <a:avLst/>
          </a:prstGeom>
          <a:ln>
            <a:noFill/>
          </a:ln>
        </p:spPr>
      </p:pic>
      <p:pic>
        <p:nvPicPr>
          <p:cNvPr id="235" name="Imagen 234"/>
          <p:cNvPicPr/>
          <p:nvPr/>
        </p:nvPicPr>
        <p:blipFill>
          <a:blip r:embed="rId4"/>
          <a:stretch/>
        </p:blipFill>
        <p:spPr>
          <a:xfrm>
            <a:off x="979200" y="6153120"/>
            <a:ext cx="755280" cy="470160"/>
          </a:xfrm>
          <a:prstGeom prst="rect">
            <a:avLst/>
          </a:prstGeom>
          <a:ln>
            <a:noFill/>
          </a:ln>
        </p:spPr>
      </p:pic>
      <p:pic>
        <p:nvPicPr>
          <p:cNvPr id="236" name="Imagen 235"/>
          <p:cNvPicPr/>
          <p:nvPr/>
        </p:nvPicPr>
        <p:blipFill>
          <a:blip r:embed="rId5"/>
          <a:srcRect r="69088"/>
          <a:stretch/>
        </p:blipFill>
        <p:spPr>
          <a:xfrm>
            <a:off x="288360" y="6104160"/>
            <a:ext cx="593640" cy="572040"/>
          </a:xfrm>
          <a:prstGeom prst="rect">
            <a:avLst/>
          </a:prstGeom>
          <a:ln>
            <a:noFill/>
          </a:ln>
        </p:spPr>
      </p:pic>
      <p:sp>
        <p:nvSpPr>
          <p:cNvPr id="23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REDES
</a:t>
            </a:r>
            <a:endParaRPr lang="es-ES" sz="4000" strike="noStrike" spc="-1">
              <a:solidFill>
                <a:srgbClr val="000000"/>
              </a:solidFill>
              <a:uFill>
                <a:solidFill>
                  <a:srgbClr val="FFFFFF"/>
                </a:solidFill>
              </a:uFill>
              <a:latin typeface="Times New Roman"/>
            </a:endParaRPr>
          </a:p>
        </p:txBody>
      </p:sp>
      <p:sp>
        <p:nvSpPr>
          <p:cNvPr id="23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3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40" name="TextShape 4"/>
          <p:cNvSpPr txBox="1"/>
          <p:nvPr/>
        </p:nvSpPr>
        <p:spPr>
          <a:xfrm>
            <a:off x="685800" y="1363680"/>
            <a:ext cx="7772400" cy="4457160"/>
          </a:xfrm>
          <a:prstGeom prst="rect">
            <a:avLst/>
          </a:prstGeom>
          <a:noFill/>
          <a:ln>
            <a:noFill/>
          </a:ln>
        </p:spPr>
        <p:txBody>
          <a:bodyPr lIns="90000" tIns="46800" rIns="90000" bIns="46800"/>
          <a:lstStyle/>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Ulanowicz_2004: </a:t>
            </a:r>
            <a:r>
              <a:rPr lang="es-ES" sz="2600" strike="noStrike" spc="-1">
                <a:solidFill>
                  <a:srgbClr val="000000"/>
                </a:solidFill>
                <a:uFill>
                  <a:solidFill>
                    <a:srgbClr val="FFFFFF"/>
                  </a:solidFill>
                </a:uFill>
                <a:latin typeface="Times New Roman"/>
              </a:rPr>
              <a:t>Quantitative methods for ecological network analysis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Proulx_2005: </a:t>
            </a:r>
            <a:r>
              <a:rPr lang="es-ES" sz="2600" strike="noStrike" spc="-1">
                <a:solidFill>
                  <a:srgbClr val="000000"/>
                </a:solidFill>
                <a:uFill>
                  <a:solidFill>
                    <a:srgbClr val="FFFFFF"/>
                  </a:solidFill>
                </a:uFill>
                <a:latin typeface="Times New Roman"/>
              </a:rPr>
              <a:t>Network thinking in ecology and evolution</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May_2006</a:t>
            </a:r>
            <a:r>
              <a:rPr lang="es-ES" sz="2600" strike="noStrike" spc="-1">
                <a:solidFill>
                  <a:srgbClr val="000000"/>
                </a:solidFill>
                <a:uFill>
                  <a:solidFill>
                    <a:srgbClr val="FFFFFF"/>
                  </a:solidFill>
                </a:uFill>
                <a:latin typeface="Times New Roman"/>
              </a:rPr>
              <a:t>: Network structure and the biology of populations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Bascompte_2009</a:t>
            </a:r>
            <a:r>
              <a:rPr lang="es-ES" sz="2600" strike="noStrike" spc="-1">
                <a:solidFill>
                  <a:srgbClr val="000000"/>
                </a:solidFill>
                <a:uFill>
                  <a:solidFill>
                    <a:srgbClr val="FFFFFF"/>
                  </a:solidFill>
                </a:uFill>
                <a:latin typeface="Times New Roman"/>
              </a:rPr>
              <a:t>: Disentangling the Web of Life</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600" b="1" strike="noStrike" spc="-1">
                <a:solidFill>
                  <a:srgbClr val="000000"/>
                </a:solidFill>
                <a:uFill>
                  <a:solidFill>
                    <a:srgbClr val="FFFFFF"/>
                  </a:solidFill>
                </a:uFill>
                <a:latin typeface="Times New Roman"/>
              </a:rPr>
              <a:t>Urban_2009</a:t>
            </a:r>
            <a:r>
              <a:rPr lang="es-ES" sz="2600" strike="noStrike" spc="-1">
                <a:solidFill>
                  <a:srgbClr val="000000"/>
                </a:solidFill>
                <a:uFill>
                  <a:solidFill>
                    <a:srgbClr val="FFFFFF"/>
                  </a:solidFill>
                </a:uFill>
                <a:latin typeface="Times New Roman"/>
              </a:rPr>
              <a:t>: Graph models of habitat mosaics</a:t>
            </a:r>
            <a:endParaRPr lang="es-ES" sz="2800" strike="noStrike" spc="-1">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13 Imagen"/>
          <p:cNvPicPr/>
          <p:nvPr/>
        </p:nvPicPr>
        <p:blipFill>
          <a:blip r:embed="rId3"/>
          <a:stretch/>
        </p:blipFill>
        <p:spPr>
          <a:xfrm>
            <a:off x="1949040" y="6067800"/>
            <a:ext cx="1482840" cy="670680"/>
          </a:xfrm>
          <a:prstGeom prst="rect">
            <a:avLst/>
          </a:prstGeom>
          <a:ln>
            <a:noFill/>
          </a:ln>
        </p:spPr>
      </p:pic>
      <p:pic>
        <p:nvPicPr>
          <p:cNvPr id="242" name="Imagen 241"/>
          <p:cNvPicPr/>
          <p:nvPr/>
        </p:nvPicPr>
        <p:blipFill>
          <a:blip r:embed="rId4"/>
          <a:stretch/>
        </p:blipFill>
        <p:spPr>
          <a:xfrm>
            <a:off x="979200" y="6153120"/>
            <a:ext cx="755280" cy="470160"/>
          </a:xfrm>
          <a:prstGeom prst="rect">
            <a:avLst/>
          </a:prstGeom>
          <a:ln>
            <a:noFill/>
          </a:ln>
        </p:spPr>
      </p:pic>
      <p:pic>
        <p:nvPicPr>
          <p:cNvPr id="243" name="Imagen 242"/>
          <p:cNvPicPr/>
          <p:nvPr/>
        </p:nvPicPr>
        <p:blipFill>
          <a:blip r:embed="rId5"/>
          <a:srcRect r="69088"/>
          <a:stretch/>
        </p:blipFill>
        <p:spPr>
          <a:xfrm>
            <a:off x="288360" y="6104160"/>
            <a:ext cx="593640" cy="572040"/>
          </a:xfrm>
          <a:prstGeom prst="rect">
            <a:avLst/>
          </a:prstGeom>
          <a:ln>
            <a:noFill/>
          </a:ln>
        </p:spPr>
      </p:pic>
      <p:sp>
        <p:nvSpPr>
          <p:cNvPr id="244" name="TextShape 1"/>
          <p:cNvSpPr txBox="1"/>
          <p:nvPr/>
        </p:nvSpPr>
        <p:spPr>
          <a:xfrm>
            <a:off x="649440" y="2521440"/>
            <a:ext cx="7772400" cy="1528560"/>
          </a:xfrm>
          <a:prstGeom prst="rect">
            <a:avLst/>
          </a:prstGeom>
          <a:noFill/>
          <a:ln>
            <a:noFill/>
          </a:ln>
        </p:spPr>
        <p:txBody>
          <a:bodyPr lIns="90000" tIns="46800" rIns="90000" bIns="46800" anchor="ctr"/>
          <a:lstStyle/>
          <a:p>
            <a:pPr algn="ctr"/>
            <a:r>
              <a:rPr lang="es-ES" sz="4000" strike="noStrike" spc="-1" dirty="0" smtClean="0">
                <a:solidFill>
                  <a:srgbClr val="000000"/>
                </a:solidFill>
                <a:uFill>
                  <a:solidFill>
                    <a:srgbClr val="FFFFFF"/>
                  </a:solidFill>
                </a:uFill>
                <a:latin typeface="TlwgMono"/>
              </a:rPr>
              <a:t>RETO</a:t>
            </a:r>
            <a:endParaRPr lang="es-ES" sz="4000" strike="noStrike" spc="-1" dirty="0">
              <a:solidFill>
                <a:srgbClr val="000000"/>
              </a:solidFill>
              <a:uFill>
                <a:solidFill>
                  <a:srgbClr val="FFFFFF"/>
                </a:solidFill>
              </a:uFill>
              <a:latin typeface="Times New Roman"/>
            </a:endParaRPr>
          </a:p>
        </p:txBody>
      </p:sp>
      <p:sp>
        <p:nvSpPr>
          <p:cNvPr id="245" name="CustomShape 2"/>
          <p:cNvSpPr/>
          <p:nvPr/>
        </p:nvSpPr>
        <p:spPr>
          <a:xfrm>
            <a:off x="3607200" y="601488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4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13 Imagen"/>
          <p:cNvPicPr/>
          <p:nvPr/>
        </p:nvPicPr>
        <p:blipFill>
          <a:blip r:embed="rId3"/>
          <a:stretch/>
        </p:blipFill>
        <p:spPr>
          <a:xfrm>
            <a:off x="1949040" y="6067800"/>
            <a:ext cx="1482840" cy="670680"/>
          </a:xfrm>
          <a:prstGeom prst="rect">
            <a:avLst/>
          </a:prstGeom>
          <a:ln>
            <a:noFill/>
          </a:ln>
        </p:spPr>
      </p:pic>
      <p:pic>
        <p:nvPicPr>
          <p:cNvPr id="248" name="Imagen 247"/>
          <p:cNvPicPr/>
          <p:nvPr/>
        </p:nvPicPr>
        <p:blipFill>
          <a:blip r:embed="rId4"/>
          <a:stretch/>
        </p:blipFill>
        <p:spPr>
          <a:xfrm>
            <a:off x="979200" y="6153120"/>
            <a:ext cx="755280" cy="470160"/>
          </a:xfrm>
          <a:prstGeom prst="rect">
            <a:avLst/>
          </a:prstGeom>
          <a:ln>
            <a:noFill/>
          </a:ln>
        </p:spPr>
      </p:pic>
      <p:pic>
        <p:nvPicPr>
          <p:cNvPr id="249" name="Imagen 248"/>
          <p:cNvPicPr/>
          <p:nvPr/>
        </p:nvPicPr>
        <p:blipFill>
          <a:blip r:embed="rId5"/>
          <a:srcRect r="69088"/>
          <a:stretch/>
        </p:blipFill>
        <p:spPr>
          <a:xfrm>
            <a:off x="288360" y="6104160"/>
            <a:ext cx="593640" cy="572040"/>
          </a:xfrm>
          <a:prstGeom prst="rect">
            <a:avLst/>
          </a:prstGeom>
          <a:ln>
            <a:noFill/>
          </a:ln>
        </p:spPr>
      </p:pic>
      <p:sp>
        <p:nvSpPr>
          <p:cNvPr id="250"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OBJETIVOS DEL RETO</a:t>
            </a:r>
            <a:endParaRPr lang="es-ES" sz="4000" strike="noStrike" spc="-1">
              <a:solidFill>
                <a:srgbClr val="000000"/>
              </a:solidFill>
              <a:uFill>
                <a:solidFill>
                  <a:srgbClr val="FFFFFF"/>
                </a:solidFill>
              </a:uFill>
              <a:latin typeface="Times New Roman"/>
            </a:endParaRPr>
          </a:p>
        </p:txBody>
      </p:sp>
      <p:sp>
        <p:nvSpPr>
          <p:cNvPr id="251" name="CustomShape 2"/>
          <p:cNvSpPr/>
          <p:nvPr/>
        </p:nvSpPr>
        <p:spPr>
          <a:xfrm>
            <a:off x="3607200" y="601488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52"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53"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Familiarización con la búsqueda de artículos científicos relacionados con una metodología concreta</a:t>
            </a:r>
            <a:endParaRPr lang="es-ES" sz="3200" strike="noStrike" spc="-1">
              <a:solidFill>
                <a:srgbClr val="000000"/>
              </a:solidFill>
              <a:uFill>
                <a:solidFill>
                  <a:srgbClr val="FFFFFF"/>
                </a:solidFill>
              </a:uFill>
              <a:latin typeface="Times New Roman"/>
            </a:endParaRPr>
          </a:p>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Profundización en una metodología a elección del alumno</a:t>
            </a:r>
            <a:endParaRPr lang="es-ES" sz="3200" strike="noStrike" spc="-1">
              <a:solidFill>
                <a:srgbClr val="000000"/>
              </a:solidFill>
              <a:uFill>
                <a:solidFill>
                  <a:srgbClr val="FFFFFF"/>
                </a:solidFill>
              </a:uFill>
              <a:latin typeface="Times New Roman"/>
            </a:endParaRPr>
          </a:p>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Práctica en la lectura y comprensión de artículos científicos</a:t>
            </a:r>
            <a:endParaRPr lang="es-ES" sz="3200" strike="noStrike" spc="-1">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13 Imagen"/>
          <p:cNvPicPr/>
          <p:nvPr/>
        </p:nvPicPr>
        <p:blipFill>
          <a:blip r:embed="rId3"/>
          <a:stretch/>
        </p:blipFill>
        <p:spPr>
          <a:xfrm>
            <a:off x="1949040" y="6067800"/>
            <a:ext cx="1482840" cy="670680"/>
          </a:xfrm>
          <a:prstGeom prst="rect">
            <a:avLst/>
          </a:prstGeom>
          <a:ln>
            <a:noFill/>
          </a:ln>
        </p:spPr>
      </p:pic>
      <p:pic>
        <p:nvPicPr>
          <p:cNvPr id="62" name="Imagen 61"/>
          <p:cNvPicPr/>
          <p:nvPr/>
        </p:nvPicPr>
        <p:blipFill>
          <a:blip r:embed="rId4"/>
          <a:stretch/>
        </p:blipFill>
        <p:spPr>
          <a:xfrm>
            <a:off x="979200" y="6153120"/>
            <a:ext cx="755280" cy="470160"/>
          </a:xfrm>
          <a:prstGeom prst="rect">
            <a:avLst/>
          </a:prstGeom>
          <a:ln>
            <a:noFill/>
          </a:ln>
        </p:spPr>
      </p:pic>
      <p:pic>
        <p:nvPicPr>
          <p:cNvPr id="63" name="Imagen 62"/>
          <p:cNvPicPr/>
          <p:nvPr/>
        </p:nvPicPr>
        <p:blipFill>
          <a:blip r:embed="rId5"/>
          <a:srcRect r="69088"/>
          <a:stretch/>
        </p:blipFill>
        <p:spPr>
          <a:xfrm>
            <a:off x="288360" y="6104160"/>
            <a:ext cx="593640" cy="572040"/>
          </a:xfrm>
          <a:prstGeom prst="rect">
            <a:avLst/>
          </a:prstGeom>
          <a:ln>
            <a:noFill/>
          </a:ln>
        </p:spPr>
      </p:pic>
      <p:sp>
        <p:nvSpPr>
          <p:cNvPr id="64"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MODELADO DEL TERRENO
</a:t>
            </a:r>
            <a:endParaRPr lang="es-ES" sz="4000" strike="noStrike" spc="-1">
              <a:solidFill>
                <a:srgbClr val="000000"/>
              </a:solidFill>
              <a:uFill>
                <a:solidFill>
                  <a:srgbClr val="FFFFFF"/>
                </a:solidFill>
              </a:uFill>
              <a:latin typeface="Times New Roman"/>
            </a:endParaRPr>
          </a:p>
        </p:txBody>
      </p:sp>
      <p:sp>
        <p:nvSpPr>
          <p:cNvPr id="65"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6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67"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Felicísimo_2004</a:t>
            </a:r>
            <a:r>
              <a:rPr lang="es-ES" sz="2800" strike="noStrike" spc="-1">
                <a:solidFill>
                  <a:srgbClr val="000000"/>
                </a:solidFill>
                <a:uFill>
                  <a:solidFill>
                    <a:srgbClr val="FFFFFF"/>
                  </a:solidFill>
                </a:uFill>
                <a:latin typeface="Times New Roman"/>
              </a:rPr>
              <a:t>: Modelos Digitales del Terreno</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Fisher_2004</a:t>
            </a:r>
            <a:r>
              <a:rPr lang="es-ES" sz="2800" strike="noStrike" spc="-1">
                <a:solidFill>
                  <a:srgbClr val="000000"/>
                </a:solidFill>
                <a:uFill>
                  <a:solidFill>
                    <a:srgbClr val="FFFFFF"/>
                  </a:solidFill>
                </a:uFill>
                <a:latin typeface="Times New Roman"/>
              </a:rPr>
              <a:t>: Where is Helvellyn? Fuzziness of multi-scale landscape morphometry</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13 Imagen"/>
          <p:cNvPicPr/>
          <p:nvPr/>
        </p:nvPicPr>
        <p:blipFill>
          <a:blip r:embed="rId3"/>
          <a:stretch/>
        </p:blipFill>
        <p:spPr>
          <a:xfrm>
            <a:off x="1949040" y="6067800"/>
            <a:ext cx="1482840" cy="670680"/>
          </a:xfrm>
          <a:prstGeom prst="rect">
            <a:avLst/>
          </a:prstGeom>
          <a:ln>
            <a:noFill/>
          </a:ln>
        </p:spPr>
      </p:pic>
      <p:pic>
        <p:nvPicPr>
          <p:cNvPr id="255" name="Imagen 254"/>
          <p:cNvPicPr/>
          <p:nvPr/>
        </p:nvPicPr>
        <p:blipFill>
          <a:blip r:embed="rId4"/>
          <a:stretch/>
        </p:blipFill>
        <p:spPr>
          <a:xfrm>
            <a:off x="979200" y="6153120"/>
            <a:ext cx="755280" cy="470160"/>
          </a:xfrm>
          <a:prstGeom prst="rect">
            <a:avLst/>
          </a:prstGeom>
          <a:ln>
            <a:noFill/>
          </a:ln>
        </p:spPr>
      </p:pic>
      <p:pic>
        <p:nvPicPr>
          <p:cNvPr id="256" name="Imagen 255"/>
          <p:cNvPicPr/>
          <p:nvPr/>
        </p:nvPicPr>
        <p:blipFill>
          <a:blip r:embed="rId5"/>
          <a:srcRect r="69088"/>
          <a:stretch/>
        </p:blipFill>
        <p:spPr>
          <a:xfrm>
            <a:off x="288360" y="6104160"/>
            <a:ext cx="593640" cy="572040"/>
          </a:xfrm>
          <a:prstGeom prst="rect">
            <a:avLst/>
          </a:prstGeom>
          <a:ln>
            <a:noFill/>
          </a:ln>
        </p:spPr>
      </p:pic>
      <p:sp>
        <p:nvSpPr>
          <p:cNvPr id="25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EL RETO
</a:t>
            </a:r>
            <a:endParaRPr lang="es-ES" sz="4000" strike="noStrike" spc="-1">
              <a:solidFill>
                <a:srgbClr val="000000"/>
              </a:solidFill>
              <a:uFill>
                <a:solidFill>
                  <a:srgbClr val="FFFFFF"/>
                </a:solidFill>
              </a:uFill>
              <a:latin typeface="Times New Roman"/>
            </a:endParaRPr>
          </a:p>
        </p:txBody>
      </p:sp>
      <p:sp>
        <p:nvSpPr>
          <p:cNvPr id="25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5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60" name="TextShape 4"/>
          <p:cNvSpPr txBox="1"/>
          <p:nvPr/>
        </p:nvSpPr>
        <p:spPr>
          <a:xfrm>
            <a:off x="685800" y="1560960"/>
            <a:ext cx="7772400" cy="4259880"/>
          </a:xfrm>
          <a:prstGeom prst="rect">
            <a:avLst/>
          </a:prstGeom>
          <a:noFill/>
          <a:ln>
            <a:noFill/>
          </a:ln>
        </p:spPr>
        <p:txBody>
          <a:bodyPr lIns="90000" tIns="46800" rIns="90000" bIns="46800"/>
          <a:lstStyle/>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Tienes que escoger uno de los 13 temas tratados en la presentación de metodologías</a:t>
            </a:r>
            <a:endParaRPr lang="es-ES" sz="3200" strike="noStrike" spc="-1">
              <a:solidFill>
                <a:srgbClr val="000000"/>
              </a:solidFill>
              <a:uFill>
                <a:solidFill>
                  <a:srgbClr val="FFFFFF"/>
                </a:solidFill>
              </a:uFill>
              <a:latin typeface="Times New Roman"/>
            </a:endParaRPr>
          </a:p>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Debes leer DOS de los artículos correspondientes al tema.</a:t>
            </a:r>
            <a:endParaRPr lang="es-ES" sz="3200" strike="noStrike" spc="-1">
              <a:solidFill>
                <a:srgbClr val="000000"/>
              </a:solidFill>
              <a:uFill>
                <a:solidFill>
                  <a:srgbClr val="FFFFFF"/>
                </a:solidFill>
              </a:uFill>
              <a:latin typeface="Times New Roman"/>
            </a:endParaRPr>
          </a:p>
          <a:p>
            <a:pPr marL="342720" indent="-342720">
              <a:buClr>
                <a:srgbClr val="000000"/>
              </a:buClr>
              <a:buFont typeface="Arial"/>
              <a:buChar char="•"/>
            </a:pPr>
            <a:r>
              <a:rPr lang="es-ES" sz="2600" strike="noStrike" spc="-1">
                <a:solidFill>
                  <a:srgbClr val="000000"/>
                </a:solidFill>
                <a:uFill>
                  <a:solidFill>
                    <a:srgbClr val="FFFFFF"/>
                  </a:solidFill>
                </a:uFill>
                <a:latin typeface="Times New Roman"/>
              </a:rPr>
              <a:t>Debes buscar 1 artículo científicos </a:t>
            </a:r>
            <a:r>
              <a:rPr lang="es-ES" sz="2600" b="1" strike="noStrike" spc="-1">
                <a:solidFill>
                  <a:srgbClr val="000000"/>
                </a:solidFill>
                <a:uFill>
                  <a:solidFill>
                    <a:srgbClr val="FFFFFF"/>
                  </a:solidFill>
                </a:uFill>
                <a:latin typeface="Times New Roman"/>
              </a:rPr>
              <a:t>en inglés</a:t>
            </a:r>
            <a:r>
              <a:rPr lang="es-ES" sz="2600" strike="noStrike" spc="-1">
                <a:solidFill>
                  <a:srgbClr val="000000"/>
                </a:solidFill>
                <a:uFill>
                  <a:solidFill>
                    <a:srgbClr val="FFFFFF"/>
                  </a:solidFill>
                </a:uFill>
                <a:latin typeface="Times New Roman"/>
              </a:rPr>
              <a:t> del tema seleccionado, que debe estar publicado en una revista indexada</a:t>
            </a:r>
            <a:endParaRPr lang="es-ES" sz="3200" strike="noStrike" spc="-1">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13 Imagen"/>
          <p:cNvPicPr/>
          <p:nvPr/>
        </p:nvPicPr>
        <p:blipFill>
          <a:blip r:embed="rId3"/>
          <a:stretch/>
        </p:blipFill>
        <p:spPr>
          <a:xfrm>
            <a:off x="1949040" y="6067800"/>
            <a:ext cx="1482840" cy="670680"/>
          </a:xfrm>
          <a:prstGeom prst="rect">
            <a:avLst/>
          </a:prstGeom>
          <a:ln>
            <a:noFill/>
          </a:ln>
        </p:spPr>
      </p:pic>
      <p:pic>
        <p:nvPicPr>
          <p:cNvPr id="262" name="Imagen 261"/>
          <p:cNvPicPr/>
          <p:nvPr/>
        </p:nvPicPr>
        <p:blipFill>
          <a:blip r:embed="rId4"/>
          <a:stretch/>
        </p:blipFill>
        <p:spPr>
          <a:xfrm>
            <a:off x="979200" y="6153120"/>
            <a:ext cx="755280" cy="470160"/>
          </a:xfrm>
          <a:prstGeom prst="rect">
            <a:avLst/>
          </a:prstGeom>
          <a:ln>
            <a:noFill/>
          </a:ln>
        </p:spPr>
      </p:pic>
      <p:pic>
        <p:nvPicPr>
          <p:cNvPr id="263" name="Imagen 262"/>
          <p:cNvPicPr/>
          <p:nvPr/>
        </p:nvPicPr>
        <p:blipFill>
          <a:blip r:embed="rId5"/>
          <a:srcRect r="69088"/>
          <a:stretch/>
        </p:blipFill>
        <p:spPr>
          <a:xfrm>
            <a:off x="288360" y="6104160"/>
            <a:ext cx="593640" cy="572040"/>
          </a:xfrm>
          <a:prstGeom prst="rect">
            <a:avLst/>
          </a:prstGeom>
          <a:ln>
            <a:noFill/>
          </a:ln>
        </p:spPr>
      </p:pic>
      <p:sp>
        <p:nvSpPr>
          <p:cNvPr id="264" name="TextShape 1"/>
          <p:cNvSpPr txBox="1"/>
          <p:nvPr/>
        </p:nvSpPr>
        <p:spPr>
          <a:xfrm>
            <a:off x="685800" y="194760"/>
            <a:ext cx="7772400" cy="19731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EL RETO
</a:t>
            </a:r>
            <a:endParaRPr lang="es-ES" sz="4000" strike="noStrike" spc="-1">
              <a:solidFill>
                <a:srgbClr val="000000"/>
              </a:solidFill>
              <a:uFill>
                <a:solidFill>
                  <a:srgbClr val="FFFFFF"/>
                </a:solidFill>
              </a:uFill>
              <a:latin typeface="Times New Roman"/>
            </a:endParaRPr>
          </a:p>
        </p:txBody>
      </p:sp>
      <p:sp>
        <p:nvSpPr>
          <p:cNvPr id="265"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66"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67" name="TextShape 4"/>
          <p:cNvSpPr txBox="1"/>
          <p:nvPr/>
        </p:nvSpPr>
        <p:spPr>
          <a:xfrm>
            <a:off x="699480" y="952560"/>
            <a:ext cx="7772400" cy="4974120"/>
          </a:xfrm>
          <a:prstGeom prst="rect">
            <a:avLst/>
          </a:prstGeom>
          <a:noFill/>
          <a:ln>
            <a:noFill/>
          </a:ln>
        </p:spPr>
        <p:txBody>
          <a:bodyPr lIns="90000" tIns="46800" rIns="90000" bIns="46800"/>
          <a:lstStyle/>
          <a:p>
            <a:pPr marL="342720" indent="-342720">
              <a:buClr>
                <a:srgbClr val="000000"/>
              </a:buClr>
              <a:buFont typeface="Arial"/>
              <a:buChar char="•"/>
            </a:pPr>
            <a:r>
              <a:rPr lang="es-ES" sz="2400" strike="noStrike" spc="-1">
                <a:solidFill>
                  <a:srgbClr val="000000"/>
                </a:solidFill>
                <a:uFill>
                  <a:solidFill>
                    <a:srgbClr val="FFFFFF"/>
                  </a:solidFill>
                </a:uFill>
                <a:latin typeface="Times New Roman"/>
              </a:rPr>
              <a:t>El trabajo consiste en:</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Escribir un resumen sencillo (no más de 2 folios) sobre la metodología. Incluye una descripción genérica de los datos necesarios para realizarla y el tipo de resultados que proporciona.</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Describir brevemente las distintas aplicaciones que se hacen de la metodología en los artículos que has leído.</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Listar las distintas herramientas de software que se utilizan</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Hacer un examen crítico de esas aplicaciones, dentro de tus posibilidades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400" strike="noStrike" spc="-1">
                <a:solidFill>
                  <a:srgbClr val="000000"/>
                </a:solidFill>
                <a:uFill>
                  <a:solidFill>
                    <a:srgbClr val="FFFFFF"/>
                  </a:solidFill>
                </a:uFill>
                <a:latin typeface="Times New Roman"/>
              </a:rPr>
              <a:t>Sugerir algunas aplicaciones para la metodología</a:t>
            </a:r>
            <a:endParaRPr lang="es-ES" sz="2800" strike="noStrike" spc="-1">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13 Imagen"/>
          <p:cNvPicPr/>
          <p:nvPr/>
        </p:nvPicPr>
        <p:blipFill>
          <a:blip r:embed="rId3"/>
          <a:stretch/>
        </p:blipFill>
        <p:spPr>
          <a:xfrm>
            <a:off x="1949040" y="6067800"/>
            <a:ext cx="1482840" cy="670680"/>
          </a:xfrm>
          <a:prstGeom prst="rect">
            <a:avLst/>
          </a:prstGeom>
          <a:ln>
            <a:noFill/>
          </a:ln>
        </p:spPr>
      </p:pic>
      <p:pic>
        <p:nvPicPr>
          <p:cNvPr id="269" name="Imagen 268"/>
          <p:cNvPicPr/>
          <p:nvPr/>
        </p:nvPicPr>
        <p:blipFill>
          <a:blip r:embed="rId4"/>
          <a:stretch/>
        </p:blipFill>
        <p:spPr>
          <a:xfrm>
            <a:off x="979200" y="6153120"/>
            <a:ext cx="755280" cy="470160"/>
          </a:xfrm>
          <a:prstGeom prst="rect">
            <a:avLst/>
          </a:prstGeom>
          <a:ln>
            <a:noFill/>
          </a:ln>
        </p:spPr>
      </p:pic>
      <p:pic>
        <p:nvPicPr>
          <p:cNvPr id="270" name="Imagen 269"/>
          <p:cNvPicPr/>
          <p:nvPr/>
        </p:nvPicPr>
        <p:blipFill>
          <a:blip r:embed="rId5"/>
          <a:srcRect r="69088"/>
          <a:stretch/>
        </p:blipFill>
        <p:spPr>
          <a:xfrm>
            <a:off x="288360" y="6104160"/>
            <a:ext cx="593640" cy="572040"/>
          </a:xfrm>
          <a:prstGeom prst="rect">
            <a:avLst/>
          </a:prstGeom>
          <a:ln>
            <a:noFill/>
          </a:ln>
        </p:spPr>
      </p:pic>
      <p:sp>
        <p:nvSpPr>
          <p:cNvPr id="271"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TIENES QUE ENTREGAR:
</a:t>
            </a:r>
            <a:endParaRPr lang="es-ES" sz="4000" strike="noStrike" spc="-1">
              <a:solidFill>
                <a:srgbClr val="000000"/>
              </a:solidFill>
              <a:uFill>
                <a:solidFill>
                  <a:srgbClr val="FFFFFF"/>
                </a:solidFill>
              </a:uFill>
              <a:latin typeface="Times New Roman"/>
            </a:endParaRPr>
          </a:p>
        </p:txBody>
      </p:sp>
      <p:sp>
        <p:nvSpPr>
          <p:cNvPr id="272"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273"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274" name="TextShape 4"/>
          <p:cNvSpPr txBox="1"/>
          <p:nvPr/>
        </p:nvSpPr>
        <p:spPr>
          <a:xfrm>
            <a:off x="685800" y="1296360"/>
            <a:ext cx="7772400" cy="4524480"/>
          </a:xfrm>
          <a:prstGeom prst="rect">
            <a:avLst/>
          </a:prstGeom>
          <a:noFill/>
          <a:ln>
            <a:noFill/>
          </a:ln>
        </p:spPr>
        <p:txBody>
          <a:bodyPr lIns="90000" tIns="46800" rIns="90000" bIns="46800"/>
          <a:lstStyle/>
          <a:p>
            <a:pPr marL="342720" indent="-342720">
              <a:buClr>
                <a:srgbClr val="000000"/>
              </a:buClr>
              <a:buFont typeface="Arial"/>
              <a:buChar char="•"/>
            </a:pPr>
            <a:r>
              <a:rPr lang="es-ES" sz="2200" strike="noStrike" spc="-1" dirty="0" smtClean="0">
                <a:solidFill>
                  <a:srgbClr val="000000"/>
                </a:solidFill>
                <a:uFill>
                  <a:solidFill>
                    <a:srgbClr val="FFFFFF"/>
                  </a:solidFill>
                </a:uFill>
                <a:latin typeface="Times New Roman"/>
              </a:rPr>
              <a:t>Subir al repositorio la siguiente informaci</a:t>
            </a:r>
            <a:r>
              <a:rPr lang="es-ES" sz="2200" strike="noStrike" spc="-1" dirty="0" smtClean="0">
                <a:solidFill>
                  <a:srgbClr val="000000"/>
                </a:solidFill>
                <a:uFill>
                  <a:solidFill>
                    <a:srgbClr val="FFFFFF"/>
                  </a:solidFill>
                </a:uFill>
                <a:latin typeface="Times New Roman"/>
              </a:rPr>
              <a:t>ón:</a:t>
            </a:r>
            <a:endParaRPr lang="es-ES" sz="3200" strike="noStrike" spc="-1" dirty="0">
              <a:solidFill>
                <a:srgbClr val="000000"/>
              </a:solidFill>
              <a:uFill>
                <a:solidFill>
                  <a:srgbClr val="FFFFFF"/>
                </a:solidFill>
              </a:uFill>
              <a:latin typeface="Times New Roman"/>
            </a:endParaRPr>
          </a:p>
          <a:p>
            <a:pPr marL="742680" lvl="1" indent="-285480">
              <a:buClr>
                <a:srgbClr val="000000"/>
              </a:buClr>
              <a:buFont typeface="Arial"/>
              <a:buChar char="–"/>
            </a:pPr>
            <a:r>
              <a:rPr lang="es-ES" sz="2200" strike="noStrike" spc="-1" dirty="0">
                <a:solidFill>
                  <a:srgbClr val="000000"/>
                </a:solidFill>
                <a:uFill>
                  <a:solidFill>
                    <a:srgbClr val="FFFFFF"/>
                  </a:solidFill>
                </a:uFill>
                <a:latin typeface="Times New Roman"/>
              </a:rPr>
              <a:t>El artículo que has localizado</a:t>
            </a:r>
            <a:endParaRPr lang="es-ES" sz="2800" strike="noStrike" spc="-1" dirty="0">
              <a:solidFill>
                <a:srgbClr val="000000"/>
              </a:solidFill>
              <a:uFill>
                <a:solidFill>
                  <a:srgbClr val="FFFFFF"/>
                </a:solidFill>
              </a:uFill>
              <a:latin typeface="Times New Roman"/>
            </a:endParaRPr>
          </a:p>
          <a:p>
            <a:pPr marL="742680" lvl="1" indent="-285480">
              <a:buClr>
                <a:srgbClr val="000000"/>
              </a:buClr>
              <a:buFont typeface="Arial"/>
              <a:buChar char="–"/>
            </a:pPr>
            <a:r>
              <a:rPr lang="es-ES" sz="2200" strike="noStrike" spc="-1" dirty="0">
                <a:solidFill>
                  <a:srgbClr val="000000"/>
                </a:solidFill>
                <a:uFill>
                  <a:solidFill>
                    <a:srgbClr val="FFFFFF"/>
                  </a:solidFill>
                </a:uFill>
                <a:latin typeface="Times New Roman"/>
              </a:rPr>
              <a:t>Un fichero </a:t>
            </a:r>
            <a:r>
              <a:rPr lang="es-ES" sz="2200" strike="noStrike" spc="-1" dirty="0" err="1">
                <a:solidFill>
                  <a:srgbClr val="000000"/>
                </a:solidFill>
                <a:uFill>
                  <a:solidFill>
                    <a:srgbClr val="FFFFFF"/>
                  </a:solidFill>
                </a:uFill>
                <a:latin typeface="Times New Roman"/>
              </a:rPr>
              <a:t>pdf</a:t>
            </a:r>
            <a:r>
              <a:rPr lang="es-ES" sz="2200" strike="noStrike" spc="-1" dirty="0">
                <a:solidFill>
                  <a:srgbClr val="000000"/>
                </a:solidFill>
                <a:uFill>
                  <a:solidFill>
                    <a:srgbClr val="FFFFFF"/>
                  </a:solidFill>
                </a:uFill>
                <a:latin typeface="Times New Roman"/>
              </a:rPr>
              <a:t> con tu trabajo, con texto de tamaño 11 (da igual la fuente) y no más de 4 páginas</a:t>
            </a:r>
            <a:endParaRPr lang="es-ES" sz="2800" strike="noStrike" spc="-1" dirty="0">
              <a:solidFill>
                <a:srgbClr val="000000"/>
              </a:solidFill>
              <a:uFill>
                <a:solidFill>
                  <a:srgbClr val="FFFFFF"/>
                </a:solidFill>
              </a:uFill>
              <a:latin typeface="Times New Roman"/>
            </a:endParaRPr>
          </a:p>
          <a:p>
            <a:pPr marL="742680" lvl="1" indent="-285480">
              <a:buClr>
                <a:srgbClr val="000000"/>
              </a:buClr>
              <a:buFont typeface="Arial"/>
              <a:buChar char="–"/>
            </a:pPr>
            <a:r>
              <a:rPr lang="es-ES" sz="2200" strike="noStrike" spc="-1" dirty="0">
                <a:solidFill>
                  <a:srgbClr val="000000"/>
                </a:solidFill>
                <a:uFill>
                  <a:solidFill>
                    <a:srgbClr val="FFFFFF"/>
                  </a:solidFill>
                </a:uFill>
                <a:latin typeface="Times New Roman"/>
              </a:rPr>
              <a:t>Recuerda poner en la portada tu nombre y el del tema que has </a:t>
            </a:r>
            <a:r>
              <a:rPr lang="es-ES" sz="2200" strike="noStrike" spc="-1" dirty="0" smtClean="0">
                <a:solidFill>
                  <a:srgbClr val="000000"/>
                </a:solidFill>
                <a:uFill>
                  <a:solidFill>
                    <a:srgbClr val="FFFFFF"/>
                  </a:solidFill>
                </a:uFill>
                <a:latin typeface="Times New Roman"/>
              </a:rPr>
              <a:t>escogido</a:t>
            </a:r>
            <a:endParaRPr lang="es-ES" sz="2800" strike="noStrike" spc="-1" dirty="0">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13 Imagen"/>
          <p:cNvPicPr/>
          <p:nvPr/>
        </p:nvPicPr>
        <p:blipFill>
          <a:blip r:embed="rId3"/>
          <a:stretch/>
        </p:blipFill>
        <p:spPr>
          <a:xfrm>
            <a:off x="1949040" y="6067800"/>
            <a:ext cx="1482840" cy="670680"/>
          </a:xfrm>
          <a:prstGeom prst="rect">
            <a:avLst/>
          </a:prstGeom>
          <a:ln>
            <a:noFill/>
          </a:ln>
        </p:spPr>
      </p:pic>
      <p:pic>
        <p:nvPicPr>
          <p:cNvPr id="69" name="Imagen 68"/>
          <p:cNvPicPr/>
          <p:nvPr/>
        </p:nvPicPr>
        <p:blipFill>
          <a:blip r:embed="rId4"/>
          <a:stretch/>
        </p:blipFill>
        <p:spPr>
          <a:xfrm>
            <a:off x="979200" y="6153120"/>
            <a:ext cx="755280" cy="470160"/>
          </a:xfrm>
          <a:prstGeom prst="rect">
            <a:avLst/>
          </a:prstGeom>
          <a:ln>
            <a:noFill/>
          </a:ln>
        </p:spPr>
      </p:pic>
      <p:pic>
        <p:nvPicPr>
          <p:cNvPr id="70" name="Imagen 69"/>
          <p:cNvPicPr/>
          <p:nvPr/>
        </p:nvPicPr>
        <p:blipFill>
          <a:blip r:embed="rId5"/>
          <a:srcRect r="69088"/>
          <a:stretch/>
        </p:blipFill>
        <p:spPr>
          <a:xfrm>
            <a:off x="288360" y="6104160"/>
            <a:ext cx="593640" cy="572040"/>
          </a:xfrm>
          <a:prstGeom prst="rect">
            <a:avLst/>
          </a:prstGeom>
          <a:ln>
            <a:noFill/>
          </a:ln>
        </p:spPr>
      </p:pic>
      <p:sp>
        <p:nvSpPr>
          <p:cNvPr id="71"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CLIMÁTICOS
</a:t>
            </a:r>
            <a:endParaRPr lang="es-ES" sz="4000" strike="noStrike" spc="-1">
              <a:solidFill>
                <a:srgbClr val="000000"/>
              </a:solidFill>
              <a:uFill>
                <a:solidFill>
                  <a:srgbClr val="FFFFFF"/>
                </a:solidFill>
              </a:uFill>
              <a:latin typeface="Times New Roman"/>
            </a:endParaRPr>
          </a:p>
        </p:txBody>
      </p:sp>
      <p:sp>
        <p:nvSpPr>
          <p:cNvPr id="72"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73"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74" name="Imagen 73"/>
          <p:cNvPicPr/>
          <p:nvPr/>
        </p:nvPicPr>
        <p:blipFill>
          <a:blip r:embed="rId6"/>
          <a:stretch/>
        </p:blipFill>
        <p:spPr>
          <a:xfrm>
            <a:off x="713160" y="1614600"/>
            <a:ext cx="7499160" cy="401256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13 Imagen"/>
          <p:cNvPicPr/>
          <p:nvPr/>
        </p:nvPicPr>
        <p:blipFill>
          <a:blip r:embed="rId3"/>
          <a:stretch/>
        </p:blipFill>
        <p:spPr>
          <a:xfrm>
            <a:off x="1949040" y="6067800"/>
            <a:ext cx="1482840" cy="670680"/>
          </a:xfrm>
          <a:prstGeom prst="rect">
            <a:avLst/>
          </a:prstGeom>
          <a:ln>
            <a:noFill/>
          </a:ln>
        </p:spPr>
      </p:pic>
      <p:pic>
        <p:nvPicPr>
          <p:cNvPr id="76" name="Imagen 75"/>
          <p:cNvPicPr/>
          <p:nvPr/>
        </p:nvPicPr>
        <p:blipFill>
          <a:blip r:embed="rId4"/>
          <a:stretch/>
        </p:blipFill>
        <p:spPr>
          <a:xfrm>
            <a:off x="979200" y="6153120"/>
            <a:ext cx="755280" cy="470160"/>
          </a:xfrm>
          <a:prstGeom prst="rect">
            <a:avLst/>
          </a:prstGeom>
          <a:ln>
            <a:noFill/>
          </a:ln>
        </p:spPr>
      </p:pic>
      <p:pic>
        <p:nvPicPr>
          <p:cNvPr id="77" name="Imagen 76"/>
          <p:cNvPicPr/>
          <p:nvPr/>
        </p:nvPicPr>
        <p:blipFill>
          <a:blip r:embed="rId5"/>
          <a:srcRect r="69088"/>
          <a:stretch/>
        </p:blipFill>
        <p:spPr>
          <a:xfrm>
            <a:off x="288360" y="6104160"/>
            <a:ext cx="593640" cy="572040"/>
          </a:xfrm>
          <a:prstGeom prst="rect">
            <a:avLst/>
          </a:prstGeom>
          <a:ln>
            <a:noFill/>
          </a:ln>
        </p:spPr>
      </p:pic>
      <p:sp>
        <p:nvSpPr>
          <p:cNvPr id="78"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MODELOS CLIMÁTICOS
</a:t>
            </a:r>
            <a:endParaRPr lang="es-ES" sz="4000" strike="noStrike" spc="-1">
              <a:solidFill>
                <a:srgbClr val="000000"/>
              </a:solidFill>
              <a:uFill>
                <a:solidFill>
                  <a:srgbClr val="FFFFFF"/>
                </a:solidFill>
              </a:uFill>
              <a:latin typeface="Times New Roman"/>
            </a:endParaRPr>
          </a:p>
        </p:txBody>
      </p:sp>
      <p:sp>
        <p:nvSpPr>
          <p:cNvPr id="79"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80"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81" name="TextShape 4"/>
          <p:cNvSpPr txBox="1"/>
          <p:nvPr/>
        </p:nvSpPr>
        <p:spPr>
          <a:xfrm>
            <a:off x="685800" y="1355040"/>
            <a:ext cx="7772400" cy="4465800"/>
          </a:xfrm>
          <a:prstGeom prst="rect">
            <a:avLst/>
          </a:prstGeom>
          <a:noFill/>
          <a:ln>
            <a:noFill/>
          </a:ln>
        </p:spPr>
        <p:txBody>
          <a:bodyPr lIns="90000" tIns="46800" rIns="90000" bIns="46800"/>
          <a:lstStyle/>
          <a:p>
            <a:pPr marL="342720" indent="-342720">
              <a:buClr>
                <a:srgbClr val="000000"/>
              </a:buClr>
              <a:buFont typeface="Arial"/>
              <a:buChar char="•"/>
            </a:pPr>
            <a:r>
              <a:rPr lang="es-ES" sz="22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Ninyerola_2000: </a:t>
            </a:r>
            <a:r>
              <a:rPr lang="es-ES" sz="2200" strike="noStrike" spc="-1">
                <a:solidFill>
                  <a:srgbClr val="000000"/>
                </a:solidFill>
                <a:uFill>
                  <a:solidFill>
                    <a:srgbClr val="FFFFFF"/>
                  </a:solidFill>
                </a:uFill>
                <a:latin typeface="Times New Roman"/>
              </a:rPr>
              <a:t>A methodological approach of climatological modelling of air temperature and precipitation </a:t>
            </a:r>
            <a:r>
              <a:rPr lang="en-US" sz="2200" strike="noStrike" spc="-1">
                <a:solidFill>
                  <a:srgbClr val="000000"/>
                </a:solidFill>
                <a:uFill>
                  <a:solidFill>
                    <a:srgbClr val="FFFFFF"/>
                  </a:solidFill>
                </a:uFill>
                <a:latin typeface="Times New Roman"/>
              </a:rPr>
              <a:t>through</a:t>
            </a:r>
            <a:r>
              <a:rPr lang="es-ES" sz="2200" strike="noStrike" spc="-1">
                <a:solidFill>
                  <a:srgbClr val="000000"/>
                </a:solidFill>
                <a:uFill>
                  <a:solidFill>
                    <a:srgbClr val="FFFFFF"/>
                  </a:solidFill>
                </a:uFill>
                <a:latin typeface="Times New Roman"/>
              </a:rPr>
              <a:t> GIS techniques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Hijmans_2005</a:t>
            </a:r>
            <a:r>
              <a:rPr lang="es-ES" sz="2200" strike="noStrike" spc="-1">
                <a:solidFill>
                  <a:srgbClr val="000000"/>
                </a:solidFill>
                <a:uFill>
                  <a:solidFill>
                    <a:srgbClr val="FFFFFF"/>
                  </a:solidFill>
                </a:uFill>
                <a:latin typeface="Times New Roman"/>
              </a:rPr>
              <a:t>: Very high resolution interpolated climate surfaces for global land areas</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200" b="1" strike="noStrike" spc="-1">
                <a:solidFill>
                  <a:srgbClr val="000000"/>
                </a:solidFill>
                <a:uFill>
                  <a:solidFill>
                    <a:srgbClr val="FFFFFF"/>
                  </a:solidFill>
                </a:uFill>
                <a:latin typeface="Times New Roman"/>
              </a:rPr>
              <a:t>Daly_2006</a:t>
            </a:r>
            <a:r>
              <a:rPr lang="es-ES" sz="2200" strike="noStrike" spc="-1">
                <a:solidFill>
                  <a:srgbClr val="000000"/>
                </a:solidFill>
                <a:uFill>
                  <a:solidFill>
                    <a:srgbClr val="FFFFFF"/>
                  </a:solidFill>
                </a:uFill>
                <a:latin typeface="Times New Roman"/>
              </a:rPr>
              <a:t>: Guidelines for assessing the suitability of spatial climate data sets</a:t>
            </a:r>
            <a:endParaRPr lang="es-ES" sz="2800" strike="noStrike" spc="-1">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13 Imagen"/>
          <p:cNvPicPr/>
          <p:nvPr/>
        </p:nvPicPr>
        <p:blipFill>
          <a:blip r:embed="rId3"/>
          <a:stretch/>
        </p:blipFill>
        <p:spPr>
          <a:xfrm>
            <a:off x="1949040" y="6067800"/>
            <a:ext cx="1482840" cy="670680"/>
          </a:xfrm>
          <a:prstGeom prst="rect">
            <a:avLst/>
          </a:prstGeom>
          <a:ln>
            <a:noFill/>
          </a:ln>
        </p:spPr>
      </p:pic>
      <p:pic>
        <p:nvPicPr>
          <p:cNvPr id="83" name="Imagen 82"/>
          <p:cNvPicPr/>
          <p:nvPr/>
        </p:nvPicPr>
        <p:blipFill>
          <a:blip r:embed="rId4"/>
          <a:stretch/>
        </p:blipFill>
        <p:spPr>
          <a:xfrm>
            <a:off x="979200" y="6153120"/>
            <a:ext cx="755280" cy="470160"/>
          </a:xfrm>
          <a:prstGeom prst="rect">
            <a:avLst/>
          </a:prstGeom>
          <a:ln>
            <a:noFill/>
          </a:ln>
        </p:spPr>
      </p:pic>
      <p:pic>
        <p:nvPicPr>
          <p:cNvPr id="84" name="Imagen 83"/>
          <p:cNvPicPr/>
          <p:nvPr/>
        </p:nvPicPr>
        <p:blipFill>
          <a:blip r:embed="rId5"/>
          <a:srcRect r="69088"/>
          <a:stretch/>
        </p:blipFill>
        <p:spPr>
          <a:xfrm>
            <a:off x="288360" y="6104160"/>
            <a:ext cx="593640" cy="572040"/>
          </a:xfrm>
          <a:prstGeom prst="rect">
            <a:avLst/>
          </a:prstGeom>
          <a:ln>
            <a:noFill/>
          </a:ln>
        </p:spPr>
      </p:pic>
      <p:sp>
        <p:nvSpPr>
          <p:cNvPr id="85"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INTERPOLACIÓN ESPACIAL
</a:t>
            </a:r>
            <a:endParaRPr lang="es-ES" sz="4000" strike="noStrike" spc="-1">
              <a:solidFill>
                <a:srgbClr val="000000"/>
              </a:solidFill>
              <a:uFill>
                <a:solidFill>
                  <a:srgbClr val="FFFFFF"/>
                </a:solidFill>
              </a:uFill>
              <a:latin typeface="Times New Roman"/>
            </a:endParaRPr>
          </a:p>
        </p:txBody>
      </p:sp>
      <p:sp>
        <p:nvSpPr>
          <p:cNvPr id="86"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87"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pic>
        <p:nvPicPr>
          <p:cNvPr id="88" name="Imagen 87"/>
          <p:cNvPicPr/>
          <p:nvPr/>
        </p:nvPicPr>
        <p:blipFill>
          <a:blip r:embed="rId6"/>
          <a:stretch/>
        </p:blipFill>
        <p:spPr>
          <a:xfrm>
            <a:off x="770400" y="1312920"/>
            <a:ext cx="7511760" cy="461124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13 Imagen"/>
          <p:cNvPicPr/>
          <p:nvPr/>
        </p:nvPicPr>
        <p:blipFill>
          <a:blip r:embed="rId3"/>
          <a:stretch/>
        </p:blipFill>
        <p:spPr>
          <a:xfrm>
            <a:off x="1949040" y="6067800"/>
            <a:ext cx="1482840" cy="670680"/>
          </a:xfrm>
          <a:prstGeom prst="rect">
            <a:avLst/>
          </a:prstGeom>
          <a:ln>
            <a:noFill/>
          </a:ln>
        </p:spPr>
      </p:pic>
      <p:pic>
        <p:nvPicPr>
          <p:cNvPr id="90" name="Imagen 89"/>
          <p:cNvPicPr/>
          <p:nvPr/>
        </p:nvPicPr>
        <p:blipFill>
          <a:blip r:embed="rId4"/>
          <a:stretch/>
        </p:blipFill>
        <p:spPr>
          <a:xfrm>
            <a:off x="979200" y="6153120"/>
            <a:ext cx="755280" cy="470160"/>
          </a:xfrm>
          <a:prstGeom prst="rect">
            <a:avLst/>
          </a:prstGeom>
          <a:ln>
            <a:noFill/>
          </a:ln>
        </p:spPr>
      </p:pic>
      <p:pic>
        <p:nvPicPr>
          <p:cNvPr id="91" name="Imagen 90"/>
          <p:cNvPicPr/>
          <p:nvPr/>
        </p:nvPicPr>
        <p:blipFill>
          <a:blip r:embed="rId5"/>
          <a:srcRect r="69088"/>
          <a:stretch/>
        </p:blipFill>
        <p:spPr>
          <a:xfrm>
            <a:off x="288360" y="6104160"/>
            <a:ext cx="593640" cy="572040"/>
          </a:xfrm>
          <a:prstGeom prst="rect">
            <a:avLst/>
          </a:prstGeom>
          <a:ln>
            <a:noFill/>
          </a:ln>
        </p:spPr>
      </p:pic>
      <p:sp>
        <p:nvSpPr>
          <p:cNvPr id="92"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INTERPOLACIÓN ESPACIAL
</a:t>
            </a:r>
            <a:endParaRPr lang="es-ES" sz="4000" strike="noStrike" spc="-1">
              <a:solidFill>
                <a:srgbClr val="000000"/>
              </a:solidFill>
              <a:uFill>
                <a:solidFill>
                  <a:srgbClr val="FFFFFF"/>
                </a:solidFill>
              </a:uFill>
              <a:latin typeface="Times New Roman"/>
            </a:endParaRPr>
          </a:p>
        </p:txBody>
      </p:sp>
      <p:sp>
        <p:nvSpPr>
          <p:cNvPr id="93"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94"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95" name="TextShape 4"/>
          <p:cNvSpPr txBox="1"/>
          <p:nvPr/>
        </p:nvSpPr>
        <p:spPr>
          <a:xfrm>
            <a:off x="685800" y="1981080"/>
            <a:ext cx="7772400" cy="3839760"/>
          </a:xfrm>
          <a:prstGeom prst="rect">
            <a:avLst/>
          </a:prstGeom>
          <a:noFill/>
          <a:ln>
            <a:noFill/>
          </a:ln>
        </p:spPr>
        <p:txBody>
          <a:bodyPr lIns="90000" tIns="46800" rIns="90000" bIns="46800"/>
          <a:lstStyle/>
          <a:p>
            <a:pPr marL="342720" indent="-342720">
              <a:buClr>
                <a:srgbClr val="000000"/>
              </a:buClr>
              <a:buFont typeface="Arial"/>
              <a:buChar char="•"/>
            </a:pPr>
            <a:r>
              <a:rPr lang="es-ES" sz="3200" strike="noStrike" spc="-1">
                <a:solidFill>
                  <a:srgbClr val="000000"/>
                </a:solidFill>
                <a:uFill>
                  <a:solidFill>
                    <a:srgbClr val="FFFFFF"/>
                  </a:solidFill>
                </a:uFill>
                <a:latin typeface="Times New Roman"/>
              </a:rPr>
              <a:t>REFERENCIAS:</a:t>
            </a:r>
          </a:p>
          <a:p>
            <a:pPr marL="742680" lvl="1" indent="-285480">
              <a:buClr>
                <a:srgbClr val="000000"/>
              </a:buClr>
              <a:buFont typeface="Arial"/>
              <a:buChar char="–"/>
            </a:pPr>
            <a:r>
              <a:rPr lang="es-ES" sz="2800" b="1" strike="noStrike" spc="-1">
                <a:solidFill>
                  <a:srgbClr val="000000"/>
                </a:solidFill>
                <a:uFill>
                  <a:solidFill>
                    <a:srgbClr val="FFFFFF"/>
                  </a:solidFill>
                </a:uFill>
                <a:latin typeface="Times New Roman"/>
              </a:rPr>
              <a:t>Hengl_2007</a:t>
            </a:r>
            <a:r>
              <a:rPr lang="es-ES" sz="2800" strike="noStrike" spc="-1">
                <a:solidFill>
                  <a:srgbClr val="000000"/>
                </a:solidFill>
                <a:uFill>
                  <a:solidFill>
                    <a:srgbClr val="FFFFFF"/>
                  </a:solidFill>
                </a:uFill>
                <a:latin typeface="Times New Roman"/>
              </a:rPr>
              <a:t>: About regression-kriging: From equations to case studies</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13 Imagen"/>
          <p:cNvPicPr/>
          <p:nvPr/>
        </p:nvPicPr>
        <p:blipFill>
          <a:blip r:embed="rId3"/>
          <a:stretch/>
        </p:blipFill>
        <p:spPr>
          <a:xfrm>
            <a:off x="1949040" y="6067800"/>
            <a:ext cx="1482840" cy="670680"/>
          </a:xfrm>
          <a:prstGeom prst="rect">
            <a:avLst/>
          </a:prstGeom>
          <a:ln>
            <a:noFill/>
          </a:ln>
        </p:spPr>
      </p:pic>
      <p:pic>
        <p:nvPicPr>
          <p:cNvPr id="97" name="Imagen 96"/>
          <p:cNvPicPr/>
          <p:nvPr/>
        </p:nvPicPr>
        <p:blipFill>
          <a:blip r:embed="rId4"/>
          <a:stretch/>
        </p:blipFill>
        <p:spPr>
          <a:xfrm>
            <a:off x="979200" y="6153120"/>
            <a:ext cx="755280" cy="470160"/>
          </a:xfrm>
          <a:prstGeom prst="rect">
            <a:avLst/>
          </a:prstGeom>
          <a:ln>
            <a:noFill/>
          </a:ln>
        </p:spPr>
      </p:pic>
      <p:pic>
        <p:nvPicPr>
          <p:cNvPr id="98" name="Imagen 97"/>
          <p:cNvPicPr/>
          <p:nvPr/>
        </p:nvPicPr>
        <p:blipFill>
          <a:blip r:embed="rId5"/>
          <a:srcRect r="69088"/>
          <a:stretch/>
        </p:blipFill>
        <p:spPr>
          <a:xfrm>
            <a:off x="288360" y="6104160"/>
            <a:ext cx="593640" cy="572040"/>
          </a:xfrm>
          <a:prstGeom prst="rect">
            <a:avLst/>
          </a:prstGeom>
          <a:ln>
            <a:noFill/>
          </a:ln>
        </p:spPr>
      </p:pic>
      <p:sp>
        <p:nvSpPr>
          <p:cNvPr id="99"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RUTAS DE MÍNIMO COSTE
</a:t>
            </a:r>
            <a:endParaRPr lang="es-ES" sz="4000" strike="noStrike" spc="-1">
              <a:solidFill>
                <a:srgbClr val="000000"/>
              </a:solidFill>
              <a:uFill>
                <a:solidFill>
                  <a:srgbClr val="FFFFFF"/>
                </a:solidFill>
              </a:uFill>
              <a:latin typeface="Times New Roman"/>
            </a:endParaRPr>
          </a:p>
        </p:txBody>
      </p:sp>
      <p:sp>
        <p:nvSpPr>
          <p:cNvPr id="100" name="CustomShape 2"/>
          <p:cNvSpPr/>
          <p:nvPr/>
        </p:nvSpPr>
        <p:spPr>
          <a:xfrm>
            <a:off x="3607200" y="601488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01"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02" name="TextShape 4"/>
          <p:cNvSpPr txBox="1"/>
          <p:nvPr/>
        </p:nvSpPr>
        <p:spPr>
          <a:xfrm>
            <a:off x="685800" y="1981080"/>
            <a:ext cx="7772400" cy="3839760"/>
          </a:xfrm>
          <a:prstGeom prst="rect">
            <a:avLst/>
          </a:prstGeom>
          <a:noFill/>
          <a:ln>
            <a:noFill/>
          </a:ln>
        </p:spPr>
        <p:txBody>
          <a:bodyPr lIns="90000" tIns="46800" rIns="90000" bIns="46800"/>
          <a:lstStyle/>
          <a:p>
            <a:endParaRPr lang="es-ES" sz="3200" strike="noStrike" spc="-1">
              <a:solidFill>
                <a:srgbClr val="000000"/>
              </a:solidFill>
              <a:uFill>
                <a:solidFill>
                  <a:srgbClr val="FFFFFF"/>
                </a:solidFill>
              </a:uFill>
              <a:latin typeface="Times New Roman"/>
            </a:endParaRPr>
          </a:p>
        </p:txBody>
      </p:sp>
      <p:pic>
        <p:nvPicPr>
          <p:cNvPr id="103" name="Imagen 102"/>
          <p:cNvPicPr/>
          <p:nvPr/>
        </p:nvPicPr>
        <p:blipFill>
          <a:blip r:embed="rId6"/>
          <a:stretch/>
        </p:blipFill>
        <p:spPr>
          <a:xfrm>
            <a:off x="399960" y="1289880"/>
            <a:ext cx="8463240" cy="459936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13 Imagen"/>
          <p:cNvPicPr/>
          <p:nvPr/>
        </p:nvPicPr>
        <p:blipFill>
          <a:blip r:embed="rId3"/>
          <a:stretch/>
        </p:blipFill>
        <p:spPr>
          <a:xfrm>
            <a:off x="1949040" y="6067800"/>
            <a:ext cx="1482840" cy="670680"/>
          </a:xfrm>
          <a:prstGeom prst="rect">
            <a:avLst/>
          </a:prstGeom>
          <a:ln>
            <a:noFill/>
          </a:ln>
        </p:spPr>
      </p:pic>
      <p:pic>
        <p:nvPicPr>
          <p:cNvPr id="105" name="Imagen 104"/>
          <p:cNvPicPr/>
          <p:nvPr/>
        </p:nvPicPr>
        <p:blipFill>
          <a:blip r:embed="rId4"/>
          <a:stretch/>
        </p:blipFill>
        <p:spPr>
          <a:xfrm>
            <a:off x="979200" y="6153120"/>
            <a:ext cx="755280" cy="470160"/>
          </a:xfrm>
          <a:prstGeom prst="rect">
            <a:avLst/>
          </a:prstGeom>
          <a:ln>
            <a:noFill/>
          </a:ln>
        </p:spPr>
      </p:pic>
      <p:pic>
        <p:nvPicPr>
          <p:cNvPr id="106" name="Imagen 105"/>
          <p:cNvPicPr/>
          <p:nvPr/>
        </p:nvPicPr>
        <p:blipFill>
          <a:blip r:embed="rId5"/>
          <a:srcRect r="69088"/>
          <a:stretch/>
        </p:blipFill>
        <p:spPr>
          <a:xfrm>
            <a:off x="288360" y="6104160"/>
            <a:ext cx="593640" cy="572040"/>
          </a:xfrm>
          <a:prstGeom prst="rect">
            <a:avLst/>
          </a:prstGeom>
          <a:ln>
            <a:noFill/>
          </a:ln>
        </p:spPr>
      </p:pic>
      <p:sp>
        <p:nvSpPr>
          <p:cNvPr id="107" name="TextShape 1"/>
          <p:cNvSpPr txBox="1"/>
          <p:nvPr/>
        </p:nvSpPr>
        <p:spPr>
          <a:xfrm>
            <a:off x="685800" y="416880"/>
            <a:ext cx="7772400" cy="1528560"/>
          </a:xfrm>
          <a:prstGeom prst="rect">
            <a:avLst/>
          </a:prstGeom>
          <a:noFill/>
          <a:ln>
            <a:noFill/>
          </a:ln>
        </p:spPr>
        <p:txBody>
          <a:bodyPr lIns="90000" tIns="46800" rIns="90000" bIns="46800" anchor="ctr"/>
          <a:lstStyle/>
          <a:p>
            <a:pPr algn="ctr"/>
            <a:r>
              <a:rPr lang="es-ES" sz="4000" strike="noStrike" spc="-1">
                <a:solidFill>
                  <a:srgbClr val="000000"/>
                </a:solidFill>
                <a:uFill>
                  <a:solidFill>
                    <a:srgbClr val="FFFFFF"/>
                  </a:solidFill>
                </a:uFill>
                <a:latin typeface="TlwgMono"/>
              </a:rPr>
              <a:t>RUTAS DE MÍNIMO COSTE
</a:t>
            </a:r>
            <a:endParaRPr lang="es-ES" sz="4000" strike="noStrike" spc="-1">
              <a:solidFill>
                <a:srgbClr val="000000"/>
              </a:solidFill>
              <a:uFill>
                <a:solidFill>
                  <a:srgbClr val="FFFFFF"/>
                </a:solidFill>
              </a:uFill>
              <a:latin typeface="Times New Roman"/>
            </a:endParaRPr>
          </a:p>
        </p:txBody>
      </p:sp>
      <p:sp>
        <p:nvSpPr>
          <p:cNvPr id="108" name="CustomShape 2"/>
          <p:cNvSpPr/>
          <p:nvPr/>
        </p:nvSpPr>
        <p:spPr>
          <a:xfrm>
            <a:off x="3606840" y="6014520"/>
            <a:ext cx="5536800" cy="843120"/>
          </a:xfrm>
          <a:prstGeom prst="rect">
            <a:avLst/>
          </a:prstGeom>
          <a:solidFill>
            <a:srgbClr val="F6CD26"/>
          </a:solidFill>
          <a:ln>
            <a:noFill/>
          </a:ln>
        </p:spPr>
        <p:style>
          <a:lnRef idx="0">
            <a:scrgbClr r="0" g="0" b="0"/>
          </a:lnRef>
          <a:fillRef idx="0">
            <a:scrgbClr r="0" g="0" b="0"/>
          </a:fillRef>
          <a:effectRef idx="0">
            <a:scrgbClr r="0" g="0" b="0"/>
          </a:effectRef>
          <a:fontRef idx="minor"/>
        </p:style>
      </p:sp>
      <p:sp>
        <p:nvSpPr>
          <p:cNvPr id="109" name="TextShape 3"/>
          <p:cNvSpPr txBox="1"/>
          <p:nvPr/>
        </p:nvSpPr>
        <p:spPr>
          <a:xfrm>
            <a:off x="3963240" y="5984640"/>
            <a:ext cx="5040000" cy="760680"/>
          </a:xfrm>
          <a:prstGeom prst="rect">
            <a:avLst/>
          </a:prstGeom>
          <a:noFill/>
          <a:ln>
            <a:noFill/>
          </a:ln>
        </p:spPr>
        <p:txBody>
          <a:bodyPr lIns="90000" tIns="45000" rIns="90000" bIns="45000"/>
          <a:lstStyle/>
          <a:p>
            <a:r>
              <a:rPr lang="es-ES" sz="4400" i="1" strike="noStrike" spc="-1">
                <a:solidFill>
                  <a:srgbClr val="000000"/>
                </a:solidFill>
                <a:uFill>
                  <a:solidFill>
                    <a:srgbClr val="FFFFFF"/>
                  </a:solidFill>
                </a:uFill>
                <a:latin typeface="TlwgMono"/>
              </a:rPr>
              <a:t>Ecoinformática</a:t>
            </a:r>
            <a:endParaRPr lang="es-ES" sz="2400" strike="noStrike" spc="-1">
              <a:solidFill>
                <a:srgbClr val="000000"/>
              </a:solidFill>
              <a:uFill>
                <a:solidFill>
                  <a:srgbClr val="FFFFFF"/>
                </a:solidFill>
              </a:uFill>
              <a:latin typeface="Times New Roman"/>
            </a:endParaRPr>
          </a:p>
        </p:txBody>
      </p:sp>
      <p:sp>
        <p:nvSpPr>
          <p:cNvPr id="110" name="TextShape 4"/>
          <p:cNvSpPr txBox="1"/>
          <p:nvPr/>
        </p:nvSpPr>
        <p:spPr>
          <a:xfrm>
            <a:off x="685800" y="1463760"/>
            <a:ext cx="7772400" cy="4357080"/>
          </a:xfrm>
          <a:prstGeom prst="rect">
            <a:avLst/>
          </a:prstGeom>
          <a:noFill/>
          <a:ln>
            <a:noFill/>
          </a:ln>
        </p:spPr>
        <p:txBody>
          <a:bodyPr lIns="90000" tIns="46800" rIns="90000" bIns="46800"/>
          <a:lstStyle/>
          <a:p>
            <a:pPr marL="342720" indent="-342720">
              <a:buClr>
                <a:srgbClr val="000000"/>
              </a:buClr>
              <a:buFont typeface="Arial"/>
              <a:buChar char="•"/>
            </a:pPr>
            <a:r>
              <a:rPr lang="es-ES" sz="2000" strike="noStrike" spc="-1">
                <a:solidFill>
                  <a:srgbClr val="000000"/>
                </a:solidFill>
                <a:uFill>
                  <a:solidFill>
                    <a:srgbClr val="FFFFFF"/>
                  </a:solidFill>
                </a:uFill>
                <a:latin typeface="Times New Roman"/>
              </a:rPr>
              <a:t>REFERENCIAS:</a:t>
            </a:r>
            <a:endParaRPr lang="es-ES" sz="32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000" b="1" strike="noStrike" spc="-1">
                <a:solidFill>
                  <a:srgbClr val="000000"/>
                </a:solidFill>
                <a:uFill>
                  <a:solidFill>
                    <a:srgbClr val="FFFFFF"/>
                  </a:solidFill>
                </a:uFill>
                <a:latin typeface="Times New Roman"/>
              </a:rPr>
              <a:t>Husdal_2001</a:t>
            </a:r>
            <a:r>
              <a:rPr lang="es-ES" sz="2000" strike="noStrike" spc="-1">
                <a:solidFill>
                  <a:srgbClr val="000000"/>
                </a:solidFill>
                <a:uFill>
                  <a:solidFill>
                    <a:srgbClr val="FFFFFF"/>
                  </a:solidFill>
                </a:uFill>
                <a:latin typeface="Times New Roman"/>
              </a:rPr>
              <a:t>: Corridor Analysis - A timeline of evolutionary development</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000" b="1" strike="noStrike" spc="-1">
                <a:solidFill>
                  <a:srgbClr val="000000"/>
                </a:solidFill>
                <a:uFill>
                  <a:solidFill>
                    <a:srgbClr val="FFFFFF"/>
                  </a:solidFill>
                </a:uFill>
                <a:latin typeface="Times New Roman"/>
              </a:rPr>
              <a:t>Adriaensen_2003</a:t>
            </a:r>
            <a:r>
              <a:rPr lang="es-ES" sz="2000" strike="noStrike" spc="-1">
                <a:solidFill>
                  <a:srgbClr val="000000"/>
                </a:solidFill>
                <a:uFill>
                  <a:solidFill>
                    <a:srgbClr val="FFFFFF"/>
                  </a:solidFill>
                </a:uFill>
                <a:latin typeface="Times New Roman"/>
              </a:rPr>
              <a:t>: The application of least-cost modelling as a functional landscape model</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000" b="1" strike="noStrike" spc="-1">
                <a:solidFill>
                  <a:srgbClr val="000000"/>
                </a:solidFill>
                <a:uFill>
                  <a:solidFill>
                    <a:srgbClr val="FFFFFF"/>
                  </a:solidFill>
                </a:uFill>
                <a:latin typeface="Times New Roman"/>
              </a:rPr>
              <a:t>Wang_2009</a:t>
            </a:r>
            <a:r>
              <a:rPr lang="es-ES" sz="2000" strike="noStrike" spc="-1">
                <a:solidFill>
                  <a:srgbClr val="000000"/>
                </a:solidFill>
                <a:uFill>
                  <a:solidFill>
                    <a:srgbClr val="FFFFFF"/>
                  </a:solidFill>
                </a:uFill>
                <a:latin typeface="Times New Roman"/>
              </a:rPr>
              <a:t>: Landscape genetics and least-cost path analysis reveal unexpected dispersal routes in the California tiger salamander</a:t>
            </a:r>
            <a:endParaRPr lang="es-ES" sz="2800" strike="noStrike" spc="-1">
              <a:solidFill>
                <a:srgbClr val="000000"/>
              </a:solidFill>
              <a:uFill>
                <a:solidFill>
                  <a:srgbClr val="FFFFFF"/>
                </a:solidFill>
              </a:uFill>
              <a:latin typeface="Times New Roman"/>
            </a:endParaRPr>
          </a:p>
          <a:p>
            <a:pPr marL="742680" lvl="1" indent="-285480">
              <a:buClr>
                <a:srgbClr val="000000"/>
              </a:buClr>
              <a:buFont typeface="Arial"/>
              <a:buChar char="–"/>
            </a:pPr>
            <a:r>
              <a:rPr lang="es-ES" sz="2000" b="1" strike="noStrike" spc="-1">
                <a:solidFill>
                  <a:srgbClr val="000000"/>
                </a:solidFill>
                <a:uFill>
                  <a:solidFill>
                    <a:srgbClr val="FFFFFF"/>
                  </a:solidFill>
                </a:uFill>
                <a:latin typeface="Times New Roman"/>
              </a:rPr>
              <a:t>Rayfield_2010</a:t>
            </a:r>
            <a:r>
              <a:rPr lang="es-ES" sz="2000" strike="noStrike" spc="-1">
                <a:solidFill>
                  <a:srgbClr val="000000"/>
                </a:solidFill>
                <a:uFill>
                  <a:solidFill>
                    <a:srgbClr val="FFFFFF"/>
                  </a:solidFill>
                </a:uFill>
                <a:latin typeface="Times New Roman"/>
              </a:rPr>
              <a:t>: The sensitivity of lest-cost habitat graphs to relative cost surface values</a:t>
            </a:r>
            <a:endParaRPr lang="es-ES" sz="2800" strike="noStrike" spc="-1">
              <a:solidFill>
                <a:srgbClr val="000000"/>
              </a:solidFill>
              <a:uFill>
                <a:solidFill>
                  <a:srgbClr val="FFFFFF"/>
                </a:solidFill>
              </a:uFill>
              <a:latin typeface="Times New Roman"/>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TotalTime>
  <Words>1901</Words>
  <Application>Microsoft Macintosh PowerPoint</Application>
  <PresentationFormat>Presentación en pantalla (4:3)</PresentationFormat>
  <Paragraphs>201</Paragraphs>
  <Slides>32</Slides>
  <Notes>32</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sit amet</dc:title>
  <dc:creator>Mr. Sanches</dc:creator>
  <cp:lastModifiedBy>Francisco Bonet</cp:lastModifiedBy>
  <cp:revision>60</cp:revision>
  <dcterms:created xsi:type="dcterms:W3CDTF">2009-06-10T22:00:12Z</dcterms:created>
  <dcterms:modified xsi:type="dcterms:W3CDTF">2016-01-26T15:09:42Z</dcterms:modified>
  <dc:language>es-ES</dc:language>
</cp:coreProperties>
</file>